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6"/>
  </p:notesMasterIdLst>
  <p:sldIdLst>
    <p:sldId id="283" r:id="rId2"/>
    <p:sldId id="258" r:id="rId3"/>
    <p:sldId id="297" r:id="rId4"/>
    <p:sldId id="298" r:id="rId5"/>
    <p:sldId id="299" r:id="rId6"/>
    <p:sldId id="300" r:id="rId7"/>
    <p:sldId id="301" r:id="rId8"/>
    <p:sldId id="302" r:id="rId9"/>
    <p:sldId id="303" r:id="rId10"/>
    <p:sldId id="304" r:id="rId11"/>
    <p:sldId id="305" r:id="rId12"/>
    <p:sldId id="287" r:id="rId13"/>
    <p:sldId id="284" r:id="rId14"/>
    <p:sldId id="288" r:id="rId15"/>
    <p:sldId id="289" r:id="rId16"/>
    <p:sldId id="290" r:id="rId17"/>
    <p:sldId id="291" r:id="rId18"/>
    <p:sldId id="285" r:id="rId19"/>
    <p:sldId id="292" r:id="rId20"/>
    <p:sldId id="293" r:id="rId21"/>
    <p:sldId id="294" r:id="rId22"/>
    <p:sldId id="295" r:id="rId23"/>
    <p:sldId id="296" r:id="rId24"/>
    <p:sldId id="28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87" autoAdjust="0"/>
    <p:restoredTop sz="86392"/>
  </p:normalViewPr>
  <p:slideViewPr>
    <p:cSldViewPr snapToGrid="0">
      <p:cViewPr varScale="1">
        <p:scale>
          <a:sx n="105" d="100"/>
          <a:sy n="105" d="100"/>
        </p:scale>
        <p:origin x="776" y="184"/>
      </p:cViewPr>
      <p:guideLst/>
    </p:cSldViewPr>
  </p:slideViewPr>
  <p:outlineViewPr>
    <p:cViewPr>
      <p:scale>
        <a:sx n="33" d="100"/>
        <a:sy n="33" d="100"/>
      </p:scale>
      <p:origin x="0" y="-21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EEC0F-2F77-4EF8-9101-CF3F31F9B947}" type="datetimeFigureOut">
              <a:rPr lang="en-US" smtClean="0"/>
              <a:t>3/21/20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D7EB1-6C05-4006-A535-C2D8ADBEAA57}" type="slidenum">
              <a:rPr lang="en-US" smtClean="0"/>
              <a:t>‹#›</a:t>
            </a:fld>
            <a:endParaRPr lang="en-US"/>
          </a:p>
        </p:txBody>
      </p:sp>
    </p:spTree>
    <p:extLst>
      <p:ext uri="{BB962C8B-B14F-4D97-AF65-F5344CB8AC3E}">
        <p14:creationId xmlns:p14="http://schemas.microsoft.com/office/powerpoint/2010/main" val="3832116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174873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46923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360950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FF8EE0-ED39-4348-9FC5-4B9FE3DEE246}"/>
              </a:ext>
            </a:extLst>
          </p:cNvPr>
          <p:cNvSpPr>
            <a:spLocks noGrp="1"/>
          </p:cNvSpPr>
          <p:nvPr>
            <p:ph type="pic" sz="quarter" idx="10"/>
          </p:nvPr>
        </p:nvSpPr>
        <p:spPr>
          <a:xfrm>
            <a:off x="6096000" y="1597026"/>
            <a:ext cx="4586515" cy="4584700"/>
          </a:xfrm>
          <a:prstGeom prst="rect">
            <a:avLst/>
          </a:prstGeom>
        </p:spPr>
        <p:txBody>
          <a:bodyPr/>
          <a:lstStyle/>
          <a:p>
            <a:pPr lvl="0"/>
            <a:endParaRPr lang="en-US" noProof="0"/>
          </a:p>
        </p:txBody>
      </p:sp>
    </p:spTree>
    <p:extLst>
      <p:ext uri="{BB962C8B-B14F-4D97-AF65-F5344CB8AC3E}">
        <p14:creationId xmlns:p14="http://schemas.microsoft.com/office/powerpoint/2010/main" val="13088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8FD1874-B99A-490B-B3A9-01EB4D163D21}"/>
              </a:ext>
            </a:extLst>
          </p:cNvPr>
          <p:cNvSpPr>
            <a:spLocks noGrp="1"/>
          </p:cNvSpPr>
          <p:nvPr>
            <p:ph type="pic" sz="quarter" idx="10"/>
          </p:nvPr>
        </p:nvSpPr>
        <p:spPr>
          <a:xfrm>
            <a:off x="0" y="0"/>
            <a:ext cx="12192000" cy="6858000"/>
          </a:xfrm>
          <a:prstGeom prst="rect">
            <a:avLst/>
          </a:prstGeom>
        </p:spPr>
        <p:txBody>
          <a:bodyPr/>
          <a:lstStyle/>
          <a:p>
            <a:pPr lvl="0"/>
            <a:endParaRPr lang="en-US" noProof="0"/>
          </a:p>
        </p:txBody>
      </p:sp>
      <p:sp>
        <p:nvSpPr>
          <p:cNvPr id="5" name="Picture Placeholder 12">
            <a:extLst>
              <a:ext uri="{FF2B5EF4-FFF2-40B4-BE49-F238E27FC236}">
                <a16:creationId xmlns:a16="http://schemas.microsoft.com/office/drawing/2014/main" id="{9B275E38-C999-47BE-9CD0-5B71C70567D1}"/>
              </a:ext>
            </a:extLst>
          </p:cNvPr>
          <p:cNvSpPr>
            <a:spLocks noGrp="1"/>
          </p:cNvSpPr>
          <p:nvPr>
            <p:ph type="pic" sz="quarter" idx="13"/>
          </p:nvPr>
        </p:nvSpPr>
        <p:spPr>
          <a:xfrm>
            <a:off x="8183325" y="2596186"/>
            <a:ext cx="2481003" cy="4377492"/>
          </a:xfrm>
          <a:prstGeom prst="rect">
            <a:avLst/>
          </a:prstGeom>
          <a:solidFill>
            <a:schemeClr val="bg1">
              <a:lumMod val="95000"/>
            </a:schemeClr>
          </a:solidFill>
          <a:ln>
            <a:noFill/>
          </a:ln>
        </p:spPr>
        <p:txBody>
          <a:bodyPr tIns="3383280" bIns="2834640" anchor="b" anchorCtr="0"/>
          <a:lstStyle>
            <a:lvl1pPr algn="ctr" rtl="0">
              <a:buNone/>
              <a:defRPr sz="1200" b="0" i="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357924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411850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154876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CB7B21-168D-415E-890B-DD6BBD8A6B1B}" type="datetimeFigureOut">
              <a:rPr lang="en-US" smtClean="0"/>
              <a:t>3/21/20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83936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CB7B21-168D-415E-890B-DD6BBD8A6B1B}" type="datetimeFigureOut">
              <a:rPr lang="en-US" smtClean="0"/>
              <a:t>3/21/20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14060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CB7B21-168D-415E-890B-DD6BBD8A6B1B}" type="datetimeFigureOut">
              <a:rPr lang="en-US" smtClean="0"/>
              <a:t>3/21/20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97146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B7B21-168D-415E-890B-DD6BBD8A6B1B}" type="datetimeFigureOut">
              <a:rPr lang="en-US" smtClean="0"/>
              <a:t>3/21/20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807980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CB7B21-168D-415E-890B-DD6BBD8A6B1B}" type="datetimeFigureOut">
              <a:rPr lang="en-US" smtClean="0"/>
              <a:t>3/21/20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574363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CB7B21-168D-415E-890B-DD6BBD8A6B1B}" type="datetimeFigureOut">
              <a:rPr lang="en-US" smtClean="0"/>
              <a:t>3/21/20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70273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B7B21-168D-415E-890B-DD6BBD8A6B1B}" type="datetimeFigureOut">
              <a:rPr lang="en-US" smtClean="0"/>
              <a:t>3/21/20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D86E1-1297-49DA-8DFF-AB61728D1E5E}" type="slidenum">
              <a:rPr lang="en-US" smtClean="0"/>
              <a:t>‹#›</a:t>
            </a:fld>
            <a:endParaRPr lang="en-US"/>
          </a:p>
        </p:txBody>
      </p:sp>
    </p:spTree>
    <p:extLst>
      <p:ext uri="{BB962C8B-B14F-4D97-AF65-F5344CB8AC3E}">
        <p14:creationId xmlns:p14="http://schemas.microsoft.com/office/powerpoint/2010/main" val="283688906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79729A-48D2-46B3-9A3A-03A6E54F670F}"/>
              </a:ext>
            </a:extLst>
          </p:cNvPr>
          <p:cNvSpPr/>
          <p:nvPr/>
        </p:nvSpPr>
        <p:spPr>
          <a:xfrm>
            <a:off x="0" y="0"/>
            <a:ext cx="12192000" cy="614149"/>
          </a:xfrm>
          <a:prstGeom prst="rect">
            <a:avLst/>
          </a:prstGeom>
          <a:solidFill>
            <a:srgbClr val="004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5737D8-5855-4B7D-8237-6B365744F4A2}"/>
              </a:ext>
            </a:extLst>
          </p:cNvPr>
          <p:cNvSpPr txBox="1"/>
          <p:nvPr/>
        </p:nvSpPr>
        <p:spPr>
          <a:xfrm>
            <a:off x="408369" y="2413337"/>
            <a:ext cx="8229600" cy="1938992"/>
          </a:xfrm>
          <a:prstGeom prst="rect">
            <a:avLst/>
          </a:prstGeom>
          <a:noFill/>
          <a:ln>
            <a:noFill/>
          </a:ln>
        </p:spPr>
        <p:txBody>
          <a:bodyPr wrap="square">
            <a:spAutoFit/>
          </a:bodyPr>
          <a:lstStyle/>
          <a:p>
            <a:pPr>
              <a:defRPr/>
            </a:pPr>
            <a:r>
              <a:rPr lang="en-US" sz="6000" b="1" spc="300">
                <a:solidFill>
                  <a:srgbClr val="004483"/>
                </a:solidFill>
                <a:latin typeface="Poppins" panose="00000500000000000000" pitchFamily="50" charset="0"/>
                <a:cs typeface="Poppins" panose="00000500000000000000" pitchFamily="50" charset="0"/>
              </a:rPr>
              <a:t>Big Data for Social Science</a:t>
            </a:r>
            <a:endParaRPr lang="en-US" sz="6000" b="1" spc="300" dirty="0">
              <a:solidFill>
                <a:srgbClr val="004483"/>
              </a:solidFill>
              <a:latin typeface="Poppins" panose="00000500000000000000" pitchFamily="50" charset="0"/>
              <a:cs typeface="Poppins" panose="00000500000000000000" pitchFamily="50" charset="0"/>
            </a:endParaRPr>
          </a:p>
        </p:txBody>
      </p:sp>
      <p:sp>
        <p:nvSpPr>
          <p:cNvPr id="10" name="TextBox 9">
            <a:extLst>
              <a:ext uri="{FF2B5EF4-FFF2-40B4-BE49-F238E27FC236}">
                <a16:creationId xmlns:a16="http://schemas.microsoft.com/office/drawing/2014/main" id="{A85EE202-6079-477C-BB5F-EDF7579A6542}"/>
              </a:ext>
            </a:extLst>
          </p:cNvPr>
          <p:cNvSpPr txBox="1">
            <a:spLocks noChangeArrowheads="1"/>
          </p:cNvSpPr>
          <p:nvPr/>
        </p:nvSpPr>
        <p:spPr bwMode="auto">
          <a:xfrm>
            <a:off x="99389" y="133948"/>
            <a:ext cx="543614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pPr>
              <a:lnSpc>
                <a:spcPct val="150000"/>
              </a:lnSpc>
            </a:pPr>
            <a:r>
              <a:rPr lang="en-US" altLang="en-US" sz="1200" spc="300">
                <a:solidFill>
                  <a:schemeClr val="bg1"/>
                </a:solidFill>
                <a:latin typeface="Poppins Medium" panose="00000600000000000000" pitchFamily="50" charset="0"/>
                <a:ea typeface="Source Sans Pro" panose="020B0503030403020204" pitchFamily="34" charset="0"/>
                <a:cs typeface="Poppins Medium" panose="00000600000000000000" pitchFamily="50" charset="0"/>
              </a:rPr>
              <a:t>Big Data For Social Science</a:t>
            </a:r>
          </a:p>
        </p:txBody>
      </p:sp>
      <p:grpSp>
        <p:nvGrpSpPr>
          <p:cNvPr id="33" name="Group 32">
            <a:extLst>
              <a:ext uri="{FF2B5EF4-FFF2-40B4-BE49-F238E27FC236}">
                <a16:creationId xmlns:a16="http://schemas.microsoft.com/office/drawing/2014/main" id="{1CF4B1BB-BCC8-46EE-A28A-573E14E40A7E}"/>
              </a:ext>
            </a:extLst>
          </p:cNvPr>
          <p:cNvGrpSpPr/>
          <p:nvPr/>
        </p:nvGrpSpPr>
        <p:grpSpPr>
          <a:xfrm>
            <a:off x="11071073" y="202192"/>
            <a:ext cx="952115" cy="209764"/>
            <a:chOff x="10095243" y="915183"/>
            <a:chExt cx="1509184" cy="332493"/>
          </a:xfrm>
          <a:solidFill>
            <a:schemeClr val="bg1"/>
          </a:solidFill>
        </p:grpSpPr>
        <p:sp>
          <p:nvSpPr>
            <p:cNvPr id="34" name="Freeform 78">
              <a:extLst>
                <a:ext uri="{FF2B5EF4-FFF2-40B4-BE49-F238E27FC236}">
                  <a16:creationId xmlns:a16="http://schemas.microsoft.com/office/drawing/2014/main" id="{23FF55AC-1B39-4EA4-B14A-E0F9F2CA50E0}"/>
                </a:ext>
              </a:extLst>
            </p:cNvPr>
            <p:cNvSpPr>
              <a:spLocks noChangeArrowheads="1"/>
            </p:cNvSpPr>
            <p:nvPr/>
          </p:nvSpPr>
          <p:spPr bwMode="auto">
            <a:xfrm>
              <a:off x="11268084" y="915183"/>
              <a:ext cx="336343" cy="332493"/>
            </a:xfrm>
            <a:custGeom>
              <a:avLst/>
              <a:gdLst>
                <a:gd name="T0" fmla="*/ 307041 w 479"/>
                <a:gd name="T1" fmla="*/ 246073 h 471"/>
                <a:gd name="T2" fmla="*/ 307041 w 479"/>
                <a:gd name="T3" fmla="*/ 246073 h 471"/>
                <a:gd name="T4" fmla="*/ 267936 w 479"/>
                <a:gd name="T5" fmla="*/ 206759 h 471"/>
                <a:gd name="T6" fmla="*/ 256350 w 479"/>
                <a:gd name="T7" fmla="*/ 206759 h 471"/>
                <a:gd name="T8" fmla="*/ 243315 w 479"/>
                <a:gd name="T9" fmla="*/ 232968 h 471"/>
                <a:gd name="T10" fmla="*/ 243315 w 479"/>
                <a:gd name="T11" fmla="*/ 272282 h 471"/>
                <a:gd name="T12" fmla="*/ 280971 w 479"/>
                <a:gd name="T13" fmla="*/ 310139 h 471"/>
                <a:gd name="T14" fmla="*/ 294006 w 479"/>
                <a:gd name="T15" fmla="*/ 310139 h 471"/>
                <a:gd name="T16" fmla="*/ 307041 w 479"/>
                <a:gd name="T17" fmla="*/ 246073 h 471"/>
                <a:gd name="T18" fmla="*/ 344697 w 479"/>
                <a:gd name="T19" fmla="*/ 0 h 471"/>
                <a:gd name="T20" fmla="*/ 344697 w 479"/>
                <a:gd name="T21" fmla="*/ 0 h 471"/>
                <a:gd name="T22" fmla="*/ 0 w 479"/>
                <a:gd name="T23" fmla="*/ 336348 h 471"/>
                <a:gd name="T24" fmla="*/ 344697 w 479"/>
                <a:gd name="T25" fmla="*/ 684344 h 471"/>
                <a:gd name="T26" fmla="*/ 692290 w 479"/>
                <a:gd name="T27" fmla="*/ 336348 h 471"/>
                <a:gd name="T28" fmla="*/ 344697 w 479"/>
                <a:gd name="T29" fmla="*/ 0 h 471"/>
                <a:gd name="T30" fmla="*/ 320075 w 479"/>
                <a:gd name="T31" fmla="*/ 492145 h 471"/>
                <a:gd name="T32" fmla="*/ 320075 w 479"/>
                <a:gd name="T33" fmla="*/ 492145 h 471"/>
                <a:gd name="T34" fmla="*/ 267936 w 479"/>
                <a:gd name="T35" fmla="*/ 503794 h 471"/>
                <a:gd name="T36" fmla="*/ 267936 w 479"/>
                <a:gd name="T37" fmla="*/ 503794 h 471"/>
                <a:gd name="T38" fmla="*/ 267936 w 479"/>
                <a:gd name="T39" fmla="*/ 503794 h 471"/>
                <a:gd name="T40" fmla="*/ 179590 w 479"/>
                <a:gd name="T41" fmla="*/ 438271 h 471"/>
                <a:gd name="T42" fmla="*/ 280971 w 479"/>
                <a:gd name="T43" fmla="*/ 361101 h 471"/>
                <a:gd name="T44" fmla="*/ 280971 w 479"/>
                <a:gd name="T45" fmla="*/ 361101 h 471"/>
                <a:gd name="T46" fmla="*/ 267936 w 479"/>
                <a:gd name="T47" fmla="*/ 336348 h 471"/>
                <a:gd name="T48" fmla="*/ 267936 w 479"/>
                <a:gd name="T49" fmla="*/ 336348 h 471"/>
                <a:gd name="T50" fmla="*/ 230280 w 479"/>
                <a:gd name="T51" fmla="*/ 323243 h 471"/>
                <a:gd name="T52" fmla="*/ 204211 w 479"/>
                <a:gd name="T53" fmla="*/ 259177 h 471"/>
                <a:gd name="T54" fmla="*/ 280971 w 479"/>
                <a:gd name="T55" fmla="*/ 182006 h 471"/>
                <a:gd name="T56" fmla="*/ 370766 w 479"/>
                <a:gd name="T57" fmla="*/ 182006 h 471"/>
                <a:gd name="T58" fmla="*/ 370766 w 479"/>
                <a:gd name="T59" fmla="*/ 182006 h 471"/>
                <a:gd name="T60" fmla="*/ 344697 w 479"/>
                <a:gd name="T61" fmla="*/ 195111 h 471"/>
                <a:gd name="T62" fmla="*/ 320075 w 479"/>
                <a:gd name="T63" fmla="*/ 195111 h 471"/>
                <a:gd name="T64" fmla="*/ 344697 w 479"/>
                <a:gd name="T65" fmla="*/ 259177 h 471"/>
                <a:gd name="T66" fmla="*/ 333110 w 479"/>
                <a:gd name="T67" fmla="*/ 310139 h 471"/>
                <a:gd name="T68" fmla="*/ 307041 w 479"/>
                <a:gd name="T69" fmla="*/ 336348 h 471"/>
                <a:gd name="T70" fmla="*/ 333110 w 479"/>
                <a:gd name="T71" fmla="*/ 349452 h 471"/>
                <a:gd name="T72" fmla="*/ 370766 w 479"/>
                <a:gd name="T73" fmla="*/ 413518 h 471"/>
                <a:gd name="T74" fmla="*/ 320075 w 479"/>
                <a:gd name="T75" fmla="*/ 492145 h 471"/>
                <a:gd name="T76" fmla="*/ 512700 w 479"/>
                <a:gd name="T77" fmla="*/ 336348 h 471"/>
                <a:gd name="T78" fmla="*/ 512700 w 479"/>
                <a:gd name="T79" fmla="*/ 336348 h 471"/>
                <a:gd name="T80" fmla="*/ 448974 w 479"/>
                <a:gd name="T81" fmla="*/ 336348 h 471"/>
                <a:gd name="T82" fmla="*/ 448974 w 479"/>
                <a:gd name="T83" fmla="*/ 400414 h 471"/>
                <a:gd name="T84" fmla="*/ 421457 w 479"/>
                <a:gd name="T85" fmla="*/ 400414 h 471"/>
                <a:gd name="T86" fmla="*/ 421457 w 479"/>
                <a:gd name="T87" fmla="*/ 336348 h 471"/>
                <a:gd name="T88" fmla="*/ 370766 w 479"/>
                <a:gd name="T89" fmla="*/ 336348 h 471"/>
                <a:gd name="T90" fmla="*/ 370766 w 479"/>
                <a:gd name="T91" fmla="*/ 310139 h 471"/>
                <a:gd name="T92" fmla="*/ 421457 w 479"/>
                <a:gd name="T93" fmla="*/ 310139 h 471"/>
                <a:gd name="T94" fmla="*/ 421457 w 479"/>
                <a:gd name="T95" fmla="*/ 246073 h 471"/>
                <a:gd name="T96" fmla="*/ 448974 w 479"/>
                <a:gd name="T97" fmla="*/ 246073 h 471"/>
                <a:gd name="T98" fmla="*/ 448974 w 479"/>
                <a:gd name="T99" fmla="*/ 310139 h 471"/>
                <a:gd name="T100" fmla="*/ 512700 w 479"/>
                <a:gd name="T101" fmla="*/ 310139 h 471"/>
                <a:gd name="T102" fmla="*/ 512700 w 479"/>
                <a:gd name="T103" fmla="*/ 336348 h 471"/>
                <a:gd name="T104" fmla="*/ 280971 w 479"/>
                <a:gd name="T105" fmla="*/ 387310 h 471"/>
                <a:gd name="T106" fmla="*/ 280971 w 479"/>
                <a:gd name="T107" fmla="*/ 387310 h 471"/>
                <a:gd name="T108" fmla="*/ 280971 w 479"/>
                <a:gd name="T109" fmla="*/ 387310 h 471"/>
                <a:gd name="T110" fmla="*/ 230280 w 479"/>
                <a:gd name="T111" fmla="*/ 400414 h 471"/>
                <a:gd name="T112" fmla="*/ 217246 w 479"/>
                <a:gd name="T113" fmla="*/ 438271 h 471"/>
                <a:gd name="T114" fmla="*/ 280971 w 479"/>
                <a:gd name="T115" fmla="*/ 477585 h 471"/>
                <a:gd name="T116" fmla="*/ 333110 w 479"/>
                <a:gd name="T117" fmla="*/ 426623 h 471"/>
                <a:gd name="T118" fmla="*/ 280971 w 479"/>
                <a:gd name="T119" fmla="*/ 387310 h 4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sp>
          <p:nvSpPr>
            <p:cNvPr id="35" name="Freeform 79">
              <a:extLst>
                <a:ext uri="{FF2B5EF4-FFF2-40B4-BE49-F238E27FC236}">
                  <a16:creationId xmlns:a16="http://schemas.microsoft.com/office/drawing/2014/main" id="{3A8AF720-911C-40E7-AAA0-98603E868DC6}"/>
                </a:ext>
              </a:extLst>
            </p:cNvPr>
            <p:cNvSpPr>
              <a:spLocks noChangeArrowheads="1"/>
            </p:cNvSpPr>
            <p:nvPr/>
          </p:nvSpPr>
          <p:spPr bwMode="auto">
            <a:xfrm>
              <a:off x="10682816" y="915183"/>
              <a:ext cx="336343" cy="332493"/>
            </a:xfrm>
            <a:custGeom>
              <a:avLst/>
              <a:gdLst>
                <a:gd name="T0" fmla="*/ 347593 w 479"/>
                <a:gd name="T1" fmla="*/ 0 h 471"/>
                <a:gd name="T2" fmla="*/ 347593 w 479"/>
                <a:gd name="T3" fmla="*/ 0 h 471"/>
                <a:gd name="T4" fmla="*/ 0 w 479"/>
                <a:gd name="T5" fmla="*/ 336348 h 471"/>
                <a:gd name="T6" fmla="*/ 347593 w 479"/>
                <a:gd name="T7" fmla="*/ 684344 h 471"/>
                <a:gd name="T8" fmla="*/ 692290 w 479"/>
                <a:gd name="T9" fmla="*/ 336348 h 471"/>
                <a:gd name="T10" fmla="*/ 347593 w 479"/>
                <a:gd name="T11" fmla="*/ 0 h 471"/>
                <a:gd name="T12" fmla="*/ 424353 w 479"/>
                <a:gd name="T13" fmla="*/ 232968 h 471"/>
                <a:gd name="T14" fmla="*/ 424353 w 479"/>
                <a:gd name="T15" fmla="*/ 232968 h 471"/>
                <a:gd name="T16" fmla="*/ 372214 w 479"/>
                <a:gd name="T17" fmla="*/ 232968 h 471"/>
                <a:gd name="T18" fmla="*/ 360628 w 479"/>
                <a:gd name="T19" fmla="*/ 259177 h 471"/>
                <a:gd name="T20" fmla="*/ 360628 w 479"/>
                <a:gd name="T21" fmla="*/ 283930 h 471"/>
                <a:gd name="T22" fmla="*/ 424353 w 479"/>
                <a:gd name="T23" fmla="*/ 283930 h 471"/>
                <a:gd name="T24" fmla="*/ 424353 w 479"/>
                <a:gd name="T25" fmla="*/ 349452 h 471"/>
                <a:gd name="T26" fmla="*/ 360628 w 479"/>
                <a:gd name="T27" fmla="*/ 349452 h 471"/>
                <a:gd name="T28" fmla="*/ 360628 w 479"/>
                <a:gd name="T29" fmla="*/ 503794 h 471"/>
                <a:gd name="T30" fmla="*/ 308489 w 479"/>
                <a:gd name="T31" fmla="*/ 503794 h 471"/>
                <a:gd name="T32" fmla="*/ 308489 w 479"/>
                <a:gd name="T33" fmla="*/ 349452 h 471"/>
                <a:gd name="T34" fmla="*/ 244764 w 479"/>
                <a:gd name="T35" fmla="*/ 349452 h 471"/>
                <a:gd name="T36" fmla="*/ 244764 w 479"/>
                <a:gd name="T37" fmla="*/ 283930 h 471"/>
                <a:gd name="T38" fmla="*/ 308489 w 479"/>
                <a:gd name="T39" fmla="*/ 283930 h 471"/>
                <a:gd name="T40" fmla="*/ 308489 w 479"/>
                <a:gd name="T41" fmla="*/ 259177 h 471"/>
                <a:gd name="T42" fmla="*/ 372214 w 479"/>
                <a:gd name="T43" fmla="*/ 182006 h 471"/>
                <a:gd name="T44" fmla="*/ 424353 w 479"/>
                <a:gd name="T45" fmla="*/ 182006 h 471"/>
                <a:gd name="T46" fmla="*/ 424353 w 479"/>
                <a:gd name="T47" fmla="*/ 232968 h 4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sp>
          <p:nvSpPr>
            <p:cNvPr id="36" name="Freeform 86">
              <a:extLst>
                <a:ext uri="{FF2B5EF4-FFF2-40B4-BE49-F238E27FC236}">
                  <a16:creationId xmlns:a16="http://schemas.microsoft.com/office/drawing/2014/main" id="{0F3A53F0-287D-4CF6-B83B-0167F5851EF7}"/>
                </a:ext>
              </a:extLst>
            </p:cNvPr>
            <p:cNvSpPr>
              <a:spLocks noChangeArrowheads="1"/>
            </p:cNvSpPr>
            <p:nvPr/>
          </p:nvSpPr>
          <p:spPr bwMode="auto">
            <a:xfrm>
              <a:off x="10095243" y="915183"/>
              <a:ext cx="338648" cy="332492"/>
            </a:xfrm>
            <a:custGeom>
              <a:avLst/>
              <a:gdLst>
                <a:gd name="T0" fmla="*/ 347795 w 480"/>
                <a:gd name="T1" fmla="*/ 0 h 471"/>
                <a:gd name="T2" fmla="*/ 347795 w 480"/>
                <a:gd name="T3" fmla="*/ 0 h 471"/>
                <a:gd name="T4" fmla="*/ 0 w 480"/>
                <a:gd name="T5" fmla="*/ 336348 h 471"/>
                <a:gd name="T6" fmla="*/ 347795 w 480"/>
                <a:gd name="T7" fmla="*/ 684344 h 471"/>
                <a:gd name="T8" fmla="*/ 697045 w 480"/>
                <a:gd name="T9" fmla="*/ 336348 h 471"/>
                <a:gd name="T10" fmla="*/ 347795 w 480"/>
                <a:gd name="T11" fmla="*/ 0 h 471"/>
                <a:gd name="T12" fmla="*/ 490405 w 480"/>
                <a:gd name="T13" fmla="*/ 283930 h 471"/>
                <a:gd name="T14" fmla="*/ 490405 w 480"/>
                <a:gd name="T15" fmla="*/ 283930 h 471"/>
                <a:gd name="T16" fmla="*/ 490405 w 480"/>
                <a:gd name="T17" fmla="*/ 283930 h 471"/>
                <a:gd name="T18" fmla="*/ 296863 w 480"/>
                <a:gd name="T19" fmla="*/ 477585 h 471"/>
                <a:gd name="T20" fmla="*/ 193543 w 480"/>
                <a:gd name="T21" fmla="*/ 451376 h 471"/>
                <a:gd name="T22" fmla="*/ 206640 w 480"/>
                <a:gd name="T23" fmla="*/ 451376 h 471"/>
                <a:gd name="T24" fmla="*/ 296863 w 480"/>
                <a:gd name="T25" fmla="*/ 426623 h 471"/>
                <a:gd name="T26" fmla="*/ 232833 w 480"/>
                <a:gd name="T27" fmla="*/ 374205 h 471"/>
                <a:gd name="T28" fmla="*/ 245930 w 480"/>
                <a:gd name="T29" fmla="*/ 374205 h 471"/>
                <a:gd name="T30" fmla="*/ 259027 w 480"/>
                <a:gd name="T31" fmla="*/ 374205 h 471"/>
                <a:gd name="T32" fmla="*/ 206640 w 480"/>
                <a:gd name="T33" fmla="*/ 310139 h 471"/>
                <a:gd name="T34" fmla="*/ 206640 w 480"/>
                <a:gd name="T35" fmla="*/ 310139 h 471"/>
                <a:gd name="T36" fmla="*/ 232833 w 480"/>
                <a:gd name="T37" fmla="*/ 310139 h 471"/>
                <a:gd name="T38" fmla="*/ 206640 w 480"/>
                <a:gd name="T39" fmla="*/ 259177 h 471"/>
                <a:gd name="T40" fmla="*/ 219736 w 480"/>
                <a:gd name="T41" fmla="*/ 219864 h 471"/>
                <a:gd name="T42" fmla="*/ 347795 w 480"/>
                <a:gd name="T43" fmla="*/ 297034 h 471"/>
                <a:gd name="T44" fmla="*/ 347795 w 480"/>
                <a:gd name="T45" fmla="*/ 283930 h 471"/>
                <a:gd name="T46" fmla="*/ 424921 w 480"/>
                <a:gd name="T47" fmla="*/ 206759 h 471"/>
                <a:gd name="T48" fmla="*/ 464211 w 480"/>
                <a:gd name="T49" fmla="*/ 232968 h 471"/>
                <a:gd name="T50" fmla="*/ 516599 w 480"/>
                <a:gd name="T51" fmla="*/ 219864 h 471"/>
                <a:gd name="T52" fmla="*/ 490405 w 480"/>
                <a:gd name="T53" fmla="*/ 259177 h 471"/>
                <a:gd name="T54" fmla="*/ 529696 w 480"/>
                <a:gd name="T55" fmla="*/ 246073 h 471"/>
                <a:gd name="T56" fmla="*/ 490405 w 480"/>
                <a:gd name="T57" fmla="*/ 283930 h 4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grpSp>
      <p:sp>
        <p:nvSpPr>
          <p:cNvPr id="28" name="TextBox 27">
            <a:extLst>
              <a:ext uri="{FF2B5EF4-FFF2-40B4-BE49-F238E27FC236}">
                <a16:creationId xmlns:a16="http://schemas.microsoft.com/office/drawing/2014/main" id="{681231AD-66CA-4810-8FBB-0CD1BE6FFE51}"/>
              </a:ext>
            </a:extLst>
          </p:cNvPr>
          <p:cNvSpPr txBox="1"/>
          <p:nvPr/>
        </p:nvSpPr>
        <p:spPr>
          <a:xfrm>
            <a:off x="8297984" y="6348031"/>
            <a:ext cx="5129213" cy="307777"/>
          </a:xfrm>
          <a:prstGeom prst="rect">
            <a:avLst/>
          </a:prstGeom>
          <a:noFill/>
          <a:ln>
            <a:noFill/>
          </a:ln>
        </p:spPr>
        <p:txBody>
          <a:bodyPr>
            <a:spAutoFit/>
          </a:bodyPr>
          <a:lstStyle/>
          <a:p>
            <a:pP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Network</a:t>
            </a:r>
            <a:endParaRPr lang="en-US">
              <a:solidFill>
                <a:srgbClr val="004483"/>
              </a:solidFill>
              <a:latin typeface="Poppins" panose="00000500000000000000" pitchFamily="50" charset="0"/>
              <a:cs typeface="Poppins" panose="00000500000000000000" pitchFamily="50" charset="0"/>
            </a:endParaRP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143581" y="2027052"/>
            <a:ext cx="4976885" cy="4175884"/>
          </a:xfrm>
        </p:spPr>
        <p:txBody>
          <a:bodyPr>
            <a:normAutofit/>
          </a:bodyPr>
          <a:lstStyle/>
          <a:p>
            <a:pPr marL="407988" indent="-387350"/>
            <a:endParaRPr lang="en-US" sz="1800"/>
          </a:p>
          <a:p>
            <a:pPr marL="20638" indent="0">
              <a:buNone/>
            </a:pPr>
            <a:endParaRPr lang="en-US" sz="1800"/>
          </a:p>
        </p:txBody>
      </p:sp>
      <p:sp>
        <p:nvSpPr>
          <p:cNvPr id="9" name="Content Placeholder 8">
            <a:extLst>
              <a:ext uri="{FF2B5EF4-FFF2-40B4-BE49-F238E27FC236}">
                <a16:creationId xmlns:a16="http://schemas.microsoft.com/office/drawing/2014/main" id="{95749642-82D6-0649-8F24-B445F8E60D14}"/>
              </a:ext>
            </a:extLst>
          </p:cNvPr>
          <p:cNvSpPr txBox="1">
            <a:spLocks/>
          </p:cNvSpPr>
          <p:nvPr/>
        </p:nvSpPr>
        <p:spPr>
          <a:xfrm>
            <a:off x="1119116" y="2310445"/>
            <a:ext cx="8568412" cy="4175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indent="-387350"/>
            <a:r>
              <a:rPr lang="en-US" sz="1800"/>
              <a:t>Memiliki kemampuam untuk menggambarkan sistem yang kompleks dengan menjelaskan interkoneksi antar elemen.</a:t>
            </a:r>
          </a:p>
          <a:p>
            <a:pPr marL="407988" indent="-387350"/>
            <a:r>
              <a:rPr lang="en-US" sz="1800"/>
              <a:t>Dapat diadopsi secara universal di berbagai bidang, mis. matematika, ilmu komputer, ekonomi, sosiologi, kimia, biologi, dll.</a:t>
            </a:r>
          </a:p>
          <a:p>
            <a:pPr marL="407988" indent="-387350"/>
            <a:r>
              <a:rPr lang="en-US" sz="1800"/>
              <a:t>Menjadi penting untuk memahami sistem dunia nyata dan mendapatkan pengetahuan interaksi yang kompleks</a:t>
            </a:r>
            <a:endParaRPr lang="en-US" sz="1200"/>
          </a:p>
          <a:p>
            <a:pPr marL="20638" indent="0">
              <a:buFont typeface="Arial" panose="020B0604020202020204" pitchFamily="34" charset="0"/>
              <a:buNone/>
            </a:pPr>
            <a:endParaRPr lang="en-US" sz="1800"/>
          </a:p>
        </p:txBody>
      </p:sp>
    </p:spTree>
    <p:extLst>
      <p:ext uri="{BB962C8B-B14F-4D97-AF65-F5344CB8AC3E}">
        <p14:creationId xmlns:p14="http://schemas.microsoft.com/office/powerpoint/2010/main" val="1010604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Implementasi SNA dalam Social Science</a:t>
            </a:r>
            <a:endParaRPr lang="en-US">
              <a:solidFill>
                <a:srgbClr val="004483"/>
              </a:solidFill>
              <a:latin typeface="Poppins" panose="00000500000000000000" pitchFamily="50" charset="0"/>
              <a:cs typeface="Poppins" panose="00000500000000000000" pitchFamily="50" charset="0"/>
            </a:endParaRP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143581" y="2027052"/>
            <a:ext cx="4976885" cy="4175884"/>
          </a:xfrm>
        </p:spPr>
        <p:txBody>
          <a:bodyPr>
            <a:normAutofit/>
          </a:bodyPr>
          <a:lstStyle/>
          <a:p>
            <a:pPr marL="407988" indent="-387350"/>
            <a:endParaRPr lang="en-US" sz="1800"/>
          </a:p>
          <a:p>
            <a:pPr marL="20638" indent="0">
              <a:buNone/>
            </a:pPr>
            <a:endParaRPr lang="en-US" sz="1800"/>
          </a:p>
        </p:txBody>
      </p:sp>
      <p:sp>
        <p:nvSpPr>
          <p:cNvPr id="9" name="Content Placeholder 8">
            <a:extLst>
              <a:ext uri="{FF2B5EF4-FFF2-40B4-BE49-F238E27FC236}">
                <a16:creationId xmlns:a16="http://schemas.microsoft.com/office/drawing/2014/main" id="{95749642-82D6-0649-8F24-B445F8E60D14}"/>
              </a:ext>
            </a:extLst>
          </p:cNvPr>
          <p:cNvSpPr txBox="1">
            <a:spLocks/>
          </p:cNvSpPr>
          <p:nvPr/>
        </p:nvSpPr>
        <p:spPr>
          <a:xfrm>
            <a:off x="1119116" y="2310445"/>
            <a:ext cx="8568412" cy="4175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indent="-387350"/>
            <a:r>
              <a:rPr lang="en-US" sz="1800"/>
              <a:t>Membangun pola interaksi dari suatu jejaring sosial dan menemukan pengetahuan baru berdasarkan jejaring tersebut</a:t>
            </a:r>
          </a:p>
          <a:p>
            <a:pPr marL="407988" indent="-387350"/>
            <a:r>
              <a:rPr lang="en-US" sz="1800"/>
              <a:t>Jejaring sosial semu untuk pemasaran langsung</a:t>
            </a:r>
          </a:p>
          <a:p>
            <a:pPr marL="407988" indent="-387350"/>
            <a:r>
              <a:rPr lang="en-US" sz="1800"/>
              <a:t>Menghubungkan penyedia layanan kesehatan untuk mengungkap biaya tersembunyi</a:t>
            </a:r>
          </a:p>
          <a:p>
            <a:pPr marL="407988" indent="-387350"/>
            <a:r>
              <a:rPr lang="en-US" sz="1800"/>
              <a:t>Membuat jaringan kutipan untuk merangkum topik penelitian</a:t>
            </a:r>
          </a:p>
          <a:p>
            <a:pPr marL="407988" indent="-387350"/>
            <a:r>
              <a:rPr lang="en-US" sz="1800"/>
              <a:t>Jaringan transportasi untuk perencanaan kota</a:t>
            </a:r>
          </a:p>
          <a:p>
            <a:pPr marL="407988" indent="-387350"/>
            <a:r>
              <a:rPr lang="en-US" sz="1800"/>
              <a:t>Jaringan karyawan untuk membimbing kegiatan SDM</a:t>
            </a:r>
          </a:p>
        </p:txBody>
      </p:sp>
    </p:spTree>
    <p:extLst>
      <p:ext uri="{BB962C8B-B14F-4D97-AF65-F5344CB8AC3E}">
        <p14:creationId xmlns:p14="http://schemas.microsoft.com/office/powerpoint/2010/main" val="2904605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Peluang Big Data for Social Science</a:t>
            </a:r>
          </a:p>
        </p:txBody>
      </p:sp>
      <p:sp>
        <p:nvSpPr>
          <p:cNvPr id="6" name="Content Placeholder 8">
            <a:extLst>
              <a:ext uri="{FF2B5EF4-FFF2-40B4-BE49-F238E27FC236}">
                <a16:creationId xmlns:a16="http://schemas.microsoft.com/office/drawing/2014/main" id="{10B71577-D626-1040-9AB6-0065AA9E95D5}"/>
              </a:ext>
            </a:extLst>
          </p:cNvPr>
          <p:cNvSpPr>
            <a:spLocks noGrp="1"/>
          </p:cNvSpPr>
          <p:nvPr>
            <p:ph idx="1"/>
          </p:nvPr>
        </p:nvSpPr>
        <p:spPr>
          <a:xfrm>
            <a:off x="1119115" y="2001078"/>
            <a:ext cx="8568412" cy="4175884"/>
          </a:xfrm>
        </p:spPr>
        <p:txBody>
          <a:bodyPr>
            <a:normAutofit/>
          </a:bodyPr>
          <a:lstStyle/>
          <a:p>
            <a:pPr marL="407988" indent="-387350"/>
            <a:r>
              <a:rPr lang="en-US" sz="1800"/>
              <a:t>Memungkinkan terjadinya </a:t>
            </a:r>
            <a:r>
              <a:rPr lang="en-US" sz="1800">
                <a:solidFill>
                  <a:srgbClr val="004483"/>
                </a:solidFill>
              </a:rPr>
              <a:t>Computational Social Science </a:t>
            </a:r>
            <a:r>
              <a:rPr lang="en-US" sz="1800"/>
              <a:t>(Social Computing)</a:t>
            </a:r>
          </a:p>
          <a:p>
            <a:pPr marL="407988" indent="-387350"/>
            <a:r>
              <a:rPr lang="en-US" sz="1800"/>
              <a:t>Membuka ruang bagi akademisi interdisiplin untuk melakukan </a:t>
            </a:r>
            <a:r>
              <a:rPr lang="en-US" sz="1800">
                <a:solidFill>
                  <a:srgbClr val="004483"/>
                </a:solidFill>
              </a:rPr>
              <a:t>penelitian kolaboratif </a:t>
            </a:r>
            <a:r>
              <a:rPr lang="en-US" sz="1800"/>
              <a:t>i.e. Infromatics, Mathematics, Economics, Sociology dan lainnya</a:t>
            </a:r>
          </a:p>
          <a:p>
            <a:pPr marL="407988" indent="-387350"/>
            <a:r>
              <a:rPr lang="en-US" sz="1800"/>
              <a:t>Big data membuka peluang yang baik bagi peneliti sosial untuk </a:t>
            </a:r>
            <a:r>
              <a:rPr lang="en-US" sz="1800">
                <a:solidFill>
                  <a:srgbClr val="004483"/>
                </a:solidFill>
              </a:rPr>
              <a:t>menjawab tantangan-tantangan</a:t>
            </a:r>
            <a:r>
              <a:rPr lang="en-US" sz="1800"/>
              <a:t> penelitian yang sulit dijawab dengan metode penelitian konvensional dan memberikan dampak yang luas bagi masyarakat</a:t>
            </a:r>
          </a:p>
          <a:p>
            <a:pPr marL="407988" indent="-387350"/>
            <a:r>
              <a:rPr lang="en-US" sz="1800"/>
              <a:t>Memberikan hasil </a:t>
            </a:r>
            <a:r>
              <a:rPr lang="en-US" sz="1800">
                <a:solidFill>
                  <a:srgbClr val="004483"/>
                </a:solidFill>
              </a:rPr>
              <a:t>generalisasi</a:t>
            </a:r>
            <a:r>
              <a:rPr lang="en-US" sz="1800"/>
              <a:t> yang jauh lebih besar dibandingkan pada hasil survei semata yang mengandalkan sampel populasi</a:t>
            </a:r>
          </a:p>
          <a:p>
            <a:pPr marL="407988" indent="-387350"/>
            <a:r>
              <a:rPr lang="en-US" sz="1800"/>
              <a:t>Menganalisa </a:t>
            </a:r>
            <a:r>
              <a:rPr lang="en-US" sz="1800">
                <a:solidFill>
                  <a:srgbClr val="004483"/>
                </a:solidFill>
              </a:rPr>
              <a:t>hubungan antara elemen-elemen </a:t>
            </a:r>
            <a:r>
              <a:rPr lang="en-US" sz="1800"/>
              <a:t>budaya ataupun mekanisme pembentuk makna</a:t>
            </a:r>
          </a:p>
          <a:p>
            <a:pPr marL="20638" indent="0">
              <a:buNone/>
            </a:pPr>
            <a:endParaRPr lang="en-US" sz="1800"/>
          </a:p>
        </p:txBody>
      </p:sp>
    </p:spTree>
    <p:extLst>
      <p:ext uri="{BB962C8B-B14F-4D97-AF65-F5344CB8AC3E}">
        <p14:creationId xmlns:p14="http://schemas.microsoft.com/office/powerpoint/2010/main" val="215711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4643"/>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Computational Social Science</a:t>
            </a:r>
            <a:br>
              <a:rPr lang="en-US" b="1">
                <a:solidFill>
                  <a:srgbClr val="004483"/>
                </a:solidFill>
                <a:latin typeface="Poppins" panose="00000500000000000000" pitchFamily="50" charset="0"/>
                <a:cs typeface="Poppins" panose="00000500000000000000" pitchFamily="50" charset="0"/>
              </a:rPr>
            </a:br>
            <a:r>
              <a:rPr lang="en-US">
                <a:solidFill>
                  <a:srgbClr val="004483"/>
                </a:solidFill>
                <a:latin typeface="Poppins" panose="00000500000000000000" pitchFamily="50" charset="0"/>
                <a:cs typeface="Poppins" panose="00000500000000000000" pitchFamily="50" charset="0"/>
              </a:rPr>
              <a:t>(Social Computing)</a:t>
            </a:r>
          </a:p>
        </p:txBody>
      </p:sp>
      <p:sp>
        <p:nvSpPr>
          <p:cNvPr id="6" name="Content Placeholder 8">
            <a:extLst>
              <a:ext uri="{FF2B5EF4-FFF2-40B4-BE49-F238E27FC236}">
                <a16:creationId xmlns:a16="http://schemas.microsoft.com/office/drawing/2014/main" id="{10B71577-D626-1040-9AB6-0065AA9E95D5}"/>
              </a:ext>
            </a:extLst>
          </p:cNvPr>
          <p:cNvSpPr>
            <a:spLocks noGrp="1"/>
          </p:cNvSpPr>
          <p:nvPr>
            <p:ph idx="1"/>
          </p:nvPr>
        </p:nvSpPr>
        <p:spPr>
          <a:xfrm>
            <a:off x="1119115" y="2001078"/>
            <a:ext cx="5964432" cy="4175884"/>
          </a:xfrm>
        </p:spPr>
        <p:txBody>
          <a:bodyPr>
            <a:normAutofit/>
          </a:bodyPr>
          <a:lstStyle/>
          <a:p>
            <a:pPr marL="407988" indent="-387350" algn="just"/>
            <a:r>
              <a:rPr lang="en-US" sz="1800"/>
              <a:t>Sebuah bidang penelitian yang meneliti persinggungan antara ilmu komputer, ilmu statistik, dan ilmu sosial</a:t>
            </a:r>
          </a:p>
          <a:p>
            <a:pPr marL="407988" indent="-387350" algn="just"/>
            <a:r>
              <a:rPr lang="en-US" sz="1800"/>
              <a:t>Metode komputasi digunakan untuk menjawab permasalahan yang berkaitan dengan masyarakat</a:t>
            </a:r>
          </a:p>
          <a:p>
            <a:pPr marL="407988" indent="-387350" algn="just"/>
            <a:r>
              <a:rPr lang="en-US" sz="1800"/>
              <a:t>Sistem pendukung untuk memfasilitasi interaksi sosial manusia, termasuk mempelajari bagaimana dan alasan manusia memproduksi konten</a:t>
            </a:r>
          </a:p>
          <a:p>
            <a:pPr marL="407988" indent="-387350" algn="just"/>
            <a:r>
              <a:rPr lang="en-US" sz="1800"/>
              <a:t>Memampukan manusia mengamati dunia dari perspektif sosiologi dan antropologi yang begitu kompleks serta lingkungan yang dinamis</a:t>
            </a:r>
          </a:p>
          <a:p>
            <a:pPr marL="407988" indent="-387350"/>
            <a:endParaRPr lang="en-US" sz="1800"/>
          </a:p>
          <a:p>
            <a:pPr marL="407988" indent="-387350"/>
            <a:endParaRPr lang="en-US" sz="1800"/>
          </a:p>
          <a:p>
            <a:pPr marL="20638" indent="0">
              <a:buNone/>
            </a:pPr>
            <a:endParaRPr lang="en-US" sz="1800"/>
          </a:p>
        </p:txBody>
      </p:sp>
      <p:pic>
        <p:nvPicPr>
          <p:cNvPr id="2" name="Picture 1">
            <a:extLst>
              <a:ext uri="{FF2B5EF4-FFF2-40B4-BE49-F238E27FC236}">
                <a16:creationId xmlns:a16="http://schemas.microsoft.com/office/drawing/2014/main" id="{0D310775-E815-6D40-BF0B-274E946C8B92}"/>
              </a:ext>
            </a:extLst>
          </p:cNvPr>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890479" y="1460502"/>
            <a:ext cx="3594100" cy="3568700"/>
          </a:xfrm>
          <a:prstGeom prst="rect">
            <a:avLst/>
          </a:prstGeom>
        </p:spPr>
      </p:pic>
    </p:spTree>
    <p:extLst>
      <p:ext uri="{BB962C8B-B14F-4D97-AF65-F5344CB8AC3E}">
        <p14:creationId xmlns:p14="http://schemas.microsoft.com/office/powerpoint/2010/main" val="285215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4643"/>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Collaborative Research</a:t>
            </a:r>
            <a:endParaRPr lang="en-US">
              <a:solidFill>
                <a:srgbClr val="004483"/>
              </a:solidFill>
              <a:latin typeface="Poppins" panose="00000500000000000000" pitchFamily="50" charset="0"/>
              <a:cs typeface="Poppins" panose="00000500000000000000" pitchFamily="50" charset="0"/>
            </a:endParaRPr>
          </a:p>
        </p:txBody>
      </p:sp>
      <p:sp>
        <p:nvSpPr>
          <p:cNvPr id="6" name="Content Placeholder 8">
            <a:extLst>
              <a:ext uri="{FF2B5EF4-FFF2-40B4-BE49-F238E27FC236}">
                <a16:creationId xmlns:a16="http://schemas.microsoft.com/office/drawing/2014/main" id="{10B71577-D626-1040-9AB6-0065AA9E95D5}"/>
              </a:ext>
            </a:extLst>
          </p:cNvPr>
          <p:cNvSpPr>
            <a:spLocks noGrp="1"/>
          </p:cNvSpPr>
          <p:nvPr>
            <p:ph idx="1"/>
          </p:nvPr>
        </p:nvSpPr>
        <p:spPr>
          <a:xfrm>
            <a:off x="1119115" y="2001078"/>
            <a:ext cx="5903478" cy="4175884"/>
          </a:xfrm>
        </p:spPr>
        <p:txBody>
          <a:bodyPr>
            <a:normAutofit/>
          </a:bodyPr>
          <a:lstStyle/>
          <a:p>
            <a:pPr marL="407988" indent="-387350" algn="just"/>
            <a:r>
              <a:rPr lang="en-US" sz="1800"/>
              <a:t>Dengan menggunakan data yang sama, siapa saja dapat mengkritisi serta mengkaji teknik analisis yang sudah ada</a:t>
            </a:r>
          </a:p>
          <a:p>
            <a:pPr marL="407988" indent="-387350" algn="just"/>
            <a:r>
              <a:rPr lang="en-US" sz="1800"/>
              <a:t>Menemukan sebuah formulasi pengolahan data yang efektif dan pada akhirnya menjadi sebuah pengetahuan baru</a:t>
            </a:r>
          </a:p>
          <a:p>
            <a:pPr marL="407988" indent="-387350" algn="just"/>
            <a:r>
              <a:rPr lang="en-US" sz="1800"/>
              <a:t>Peneliti harus memahami cara mengakses, mengolah, menginterpretasikan hingga memproduksi pengetahuan dari big data demi perkembangan pengetahuan interdisiplin</a:t>
            </a:r>
          </a:p>
          <a:p>
            <a:pPr marL="407988" indent="-387350" algn="just"/>
            <a:r>
              <a:rPr lang="en-US" sz="1800"/>
              <a:t>Peneliti Interdisipliner bekerja sama untuk meninjau teori-teori serta publikasi-publikasi ilmiah untuk menjawab tantangan metodologi dan epistemologi dari penelitian big data</a:t>
            </a:r>
          </a:p>
          <a:p>
            <a:pPr marL="407988" indent="-387350"/>
            <a:endParaRPr lang="en-US" sz="1800"/>
          </a:p>
          <a:p>
            <a:pPr marL="20638" indent="0">
              <a:buNone/>
            </a:pPr>
            <a:endParaRPr lang="en-US" sz="1800"/>
          </a:p>
        </p:txBody>
      </p:sp>
      <p:pic>
        <p:nvPicPr>
          <p:cNvPr id="3" name="Picture 2">
            <a:extLst>
              <a:ext uri="{FF2B5EF4-FFF2-40B4-BE49-F238E27FC236}">
                <a16:creationId xmlns:a16="http://schemas.microsoft.com/office/drawing/2014/main" id="{F45815D7-BF53-2643-ABCC-55B5A5E8E147}"/>
              </a:ext>
            </a:extLst>
          </p:cNvPr>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411379" y="2022404"/>
            <a:ext cx="4515480" cy="3034654"/>
          </a:xfrm>
          <a:prstGeom prst="rect">
            <a:avLst/>
          </a:prstGeom>
        </p:spPr>
      </p:pic>
    </p:spTree>
    <p:extLst>
      <p:ext uri="{BB962C8B-B14F-4D97-AF65-F5344CB8AC3E}">
        <p14:creationId xmlns:p14="http://schemas.microsoft.com/office/powerpoint/2010/main" val="957200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4643"/>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Menjawab Tantangan melalui Big Data</a:t>
            </a:r>
            <a:endParaRPr lang="en-US">
              <a:solidFill>
                <a:srgbClr val="004483"/>
              </a:solidFill>
              <a:latin typeface="Poppins" panose="00000500000000000000" pitchFamily="50" charset="0"/>
              <a:cs typeface="Poppins" panose="00000500000000000000" pitchFamily="50" charset="0"/>
            </a:endParaRPr>
          </a:p>
        </p:txBody>
      </p:sp>
      <p:sp>
        <p:nvSpPr>
          <p:cNvPr id="6" name="Content Placeholder 8">
            <a:extLst>
              <a:ext uri="{FF2B5EF4-FFF2-40B4-BE49-F238E27FC236}">
                <a16:creationId xmlns:a16="http://schemas.microsoft.com/office/drawing/2014/main" id="{10B71577-D626-1040-9AB6-0065AA9E95D5}"/>
              </a:ext>
            </a:extLst>
          </p:cNvPr>
          <p:cNvSpPr>
            <a:spLocks noGrp="1"/>
          </p:cNvSpPr>
          <p:nvPr>
            <p:ph idx="1"/>
          </p:nvPr>
        </p:nvSpPr>
        <p:spPr>
          <a:xfrm>
            <a:off x="1119114" y="2001078"/>
            <a:ext cx="9597649" cy="4175884"/>
          </a:xfrm>
        </p:spPr>
        <p:txBody>
          <a:bodyPr>
            <a:normAutofit/>
          </a:bodyPr>
          <a:lstStyle/>
          <a:p>
            <a:pPr marL="407988" indent="-387350" algn="just"/>
            <a:r>
              <a:rPr lang="en-US" sz="1800"/>
              <a:t>Penelitian konvensional memiliki keterbatasan dalam memahami fenonema sosial</a:t>
            </a:r>
          </a:p>
          <a:p>
            <a:pPr marL="407988" indent="-387350" algn="just"/>
            <a:r>
              <a:rPr lang="en-US" sz="1800"/>
              <a:t>Data dalam jumlah besar dikombinasikan dengan matematika terapan menggantikan setiap alat  analisis lainnya</a:t>
            </a:r>
          </a:p>
          <a:p>
            <a:pPr marL="407988" indent="-387350" algn="just"/>
            <a:r>
              <a:rPr lang="en-US" sz="1800"/>
              <a:t>“Who knows why people do what they do? The point is they do it” </a:t>
            </a:r>
          </a:p>
          <a:p>
            <a:pPr marL="407988" indent="-387350" algn="just"/>
            <a:r>
              <a:rPr lang="en-US" sz="1800"/>
              <a:t>Melacak dan mengukur perilaku seseorang dengan akurasi yang sangatr baik. Dengan data yang cukup hasil berupa angka akan menjawab semua pertanyaan yang memungkinkan</a:t>
            </a:r>
          </a:p>
        </p:txBody>
      </p:sp>
    </p:spTree>
    <p:extLst>
      <p:ext uri="{BB962C8B-B14F-4D97-AF65-F5344CB8AC3E}">
        <p14:creationId xmlns:p14="http://schemas.microsoft.com/office/powerpoint/2010/main" val="361014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4643"/>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Generalisasi</a:t>
            </a:r>
            <a:endParaRPr lang="en-US">
              <a:solidFill>
                <a:srgbClr val="004483"/>
              </a:solidFill>
              <a:latin typeface="Poppins" panose="00000500000000000000" pitchFamily="50" charset="0"/>
              <a:cs typeface="Poppins" panose="00000500000000000000" pitchFamily="50" charset="0"/>
            </a:endParaRPr>
          </a:p>
        </p:txBody>
      </p:sp>
      <p:sp>
        <p:nvSpPr>
          <p:cNvPr id="6" name="Content Placeholder 8">
            <a:extLst>
              <a:ext uri="{FF2B5EF4-FFF2-40B4-BE49-F238E27FC236}">
                <a16:creationId xmlns:a16="http://schemas.microsoft.com/office/drawing/2014/main" id="{10B71577-D626-1040-9AB6-0065AA9E95D5}"/>
              </a:ext>
            </a:extLst>
          </p:cNvPr>
          <p:cNvSpPr>
            <a:spLocks noGrp="1"/>
          </p:cNvSpPr>
          <p:nvPr>
            <p:ph idx="1"/>
          </p:nvPr>
        </p:nvSpPr>
        <p:spPr>
          <a:xfrm>
            <a:off x="1119115" y="2001078"/>
            <a:ext cx="10466460" cy="4175884"/>
          </a:xfrm>
        </p:spPr>
        <p:txBody>
          <a:bodyPr>
            <a:normAutofit/>
          </a:bodyPr>
          <a:lstStyle/>
          <a:p>
            <a:pPr marL="407988" indent="-387350" algn="just"/>
            <a:r>
              <a:rPr lang="en-US" sz="1800"/>
              <a:t>Peneliti sosial dapat memperkaya nilai temuan survei dengan analisa dari ribuan bahkan jutaan unggahan media sosial yang dihasilkan setiap hari </a:t>
            </a:r>
          </a:p>
          <a:p>
            <a:pPr marL="407988" indent="-387350" algn="just"/>
            <a:r>
              <a:rPr lang="en-US" sz="1800"/>
              <a:t>Mampu menggambarkan perilaku, atau tanggapan dalam jumlah yang massive dari sebuah populasi tanpa membutuhkan teknik sampling tertentu</a:t>
            </a:r>
          </a:p>
          <a:p>
            <a:pPr marL="407988" indent="-387350" algn="just"/>
            <a:endParaRPr lang="en-US" sz="1800"/>
          </a:p>
        </p:txBody>
      </p:sp>
      <p:pic>
        <p:nvPicPr>
          <p:cNvPr id="2" name="Picture 1">
            <a:extLst>
              <a:ext uri="{FF2B5EF4-FFF2-40B4-BE49-F238E27FC236}">
                <a16:creationId xmlns:a16="http://schemas.microsoft.com/office/drawing/2014/main" id="{BAA045EC-2DBD-0743-B999-98BEE91F9D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67456" y="3429000"/>
            <a:ext cx="5401054" cy="2622159"/>
          </a:xfrm>
          <a:prstGeom prst="rect">
            <a:avLst/>
          </a:prstGeom>
        </p:spPr>
      </p:pic>
    </p:spTree>
    <p:extLst>
      <p:ext uri="{BB962C8B-B14F-4D97-AF65-F5344CB8AC3E}">
        <p14:creationId xmlns:p14="http://schemas.microsoft.com/office/powerpoint/2010/main" val="369024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5" y="874643"/>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Makna dalam Jaringan</a:t>
            </a:r>
            <a:endParaRPr lang="en-US">
              <a:solidFill>
                <a:srgbClr val="004483"/>
              </a:solidFill>
              <a:latin typeface="Poppins" panose="00000500000000000000" pitchFamily="50" charset="0"/>
              <a:cs typeface="Poppins" panose="00000500000000000000" pitchFamily="50" charset="0"/>
            </a:endParaRPr>
          </a:p>
        </p:txBody>
      </p:sp>
      <p:sp>
        <p:nvSpPr>
          <p:cNvPr id="6" name="Content Placeholder 8">
            <a:extLst>
              <a:ext uri="{FF2B5EF4-FFF2-40B4-BE49-F238E27FC236}">
                <a16:creationId xmlns:a16="http://schemas.microsoft.com/office/drawing/2014/main" id="{10B71577-D626-1040-9AB6-0065AA9E95D5}"/>
              </a:ext>
            </a:extLst>
          </p:cNvPr>
          <p:cNvSpPr>
            <a:spLocks noGrp="1"/>
          </p:cNvSpPr>
          <p:nvPr>
            <p:ph idx="1"/>
          </p:nvPr>
        </p:nvSpPr>
        <p:spPr>
          <a:xfrm>
            <a:off x="1119115" y="2001078"/>
            <a:ext cx="5232914" cy="4175884"/>
          </a:xfrm>
        </p:spPr>
        <p:txBody>
          <a:bodyPr>
            <a:normAutofit/>
          </a:bodyPr>
          <a:lstStyle/>
          <a:p>
            <a:pPr marL="407988" indent="-387350" algn="just"/>
            <a:r>
              <a:rPr lang="en-US" sz="1800"/>
              <a:t>Analisa makna diperlukan dalam studi-studi yang menggunakan pendekatan field theory, yang banyak diadopsi dalam studi Sosiologi Budaya</a:t>
            </a:r>
          </a:p>
          <a:p>
            <a:pPr marL="407988" indent="-387350" algn="just"/>
            <a:r>
              <a:rPr lang="en-US" sz="1800"/>
              <a:t>Teknologi big data tentu mampu menyerap serta memetakan seluruh teks yang ada di ruang digital lebih mudah</a:t>
            </a:r>
          </a:p>
          <a:p>
            <a:pPr marL="407988" indent="-387350" algn="just"/>
            <a:r>
              <a:rPr lang="en-US" sz="1800"/>
              <a:t>Perubahan pola perilaku penetrasi sosial dari kelompok sesama jenis dapat dianalisa dari konten Twitter dari waktu ke waktu</a:t>
            </a:r>
          </a:p>
          <a:p>
            <a:pPr marL="407988" indent="-387350" algn="just"/>
            <a:r>
              <a:rPr lang="en-US" sz="1800"/>
              <a:t>Menganalisa hubungan antara pelaku-pelaku sosial dan jaringannya tanpa perlu menghabiskan waktu yang lama</a:t>
            </a:r>
          </a:p>
          <a:p>
            <a:pPr marL="407988" indent="-387350" algn="just"/>
            <a:endParaRPr lang="en-US" sz="1800"/>
          </a:p>
          <a:p>
            <a:pPr marL="407988" indent="-387350" algn="just"/>
            <a:endParaRPr lang="en-US" sz="1800"/>
          </a:p>
          <a:p>
            <a:pPr marL="407988" indent="-387350" algn="just"/>
            <a:endParaRPr lang="en-US" sz="1800"/>
          </a:p>
        </p:txBody>
      </p:sp>
      <p:pic>
        <p:nvPicPr>
          <p:cNvPr id="3" name="Picture 2">
            <a:extLst>
              <a:ext uri="{FF2B5EF4-FFF2-40B4-BE49-F238E27FC236}">
                <a16:creationId xmlns:a16="http://schemas.microsoft.com/office/drawing/2014/main" id="{2374796E-6139-6A43-B779-E88289CD29E7}"/>
              </a:ext>
            </a:extLst>
          </p:cNvPr>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740815" y="2022404"/>
            <a:ext cx="4864100" cy="3594100"/>
          </a:xfrm>
          <a:prstGeom prst="rect">
            <a:avLst/>
          </a:prstGeom>
        </p:spPr>
      </p:pic>
    </p:spTree>
    <p:extLst>
      <p:ext uri="{BB962C8B-B14F-4D97-AF65-F5344CB8AC3E}">
        <p14:creationId xmlns:p14="http://schemas.microsoft.com/office/powerpoint/2010/main" val="1178400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Tantangan Big Data for Social Science</a:t>
            </a:r>
          </a:p>
        </p:txBody>
      </p:sp>
      <p:sp>
        <p:nvSpPr>
          <p:cNvPr id="6" name="Content Placeholder 8">
            <a:extLst>
              <a:ext uri="{FF2B5EF4-FFF2-40B4-BE49-F238E27FC236}">
                <a16:creationId xmlns:a16="http://schemas.microsoft.com/office/drawing/2014/main" id="{845FD1A2-ECA4-4E40-A6AE-9B1A212BAA9E}"/>
              </a:ext>
            </a:extLst>
          </p:cNvPr>
          <p:cNvSpPr>
            <a:spLocks noGrp="1"/>
          </p:cNvSpPr>
          <p:nvPr>
            <p:ph idx="1"/>
          </p:nvPr>
        </p:nvSpPr>
        <p:spPr>
          <a:xfrm>
            <a:off x="1119115" y="2001078"/>
            <a:ext cx="8568412" cy="4175884"/>
          </a:xfrm>
        </p:spPr>
        <p:txBody>
          <a:bodyPr>
            <a:normAutofit/>
          </a:bodyPr>
          <a:lstStyle/>
          <a:p>
            <a:pPr marL="407988" indent="-387350"/>
            <a:r>
              <a:rPr lang="en-US" sz="1800"/>
              <a:t>Big data cenderung menyebabkan “</a:t>
            </a:r>
            <a:r>
              <a:rPr lang="en-US" sz="1800">
                <a:solidFill>
                  <a:srgbClr val="004483"/>
                </a:solidFill>
              </a:rPr>
              <a:t>apophenia</a:t>
            </a:r>
            <a:r>
              <a:rPr lang="en-US" sz="1800"/>
              <a:t>”, yaitu kondisi di mana peneliti melihat adanya pola, atau hubungan dari dari sesuatu yang sebenarnya tidak ada</a:t>
            </a:r>
          </a:p>
          <a:p>
            <a:pPr marL="407988" indent="-387350"/>
            <a:r>
              <a:rPr lang="en-US" sz="1800">
                <a:solidFill>
                  <a:srgbClr val="004483"/>
                </a:solidFill>
              </a:rPr>
              <a:t>Privasi dan etika </a:t>
            </a:r>
            <a:r>
              <a:rPr lang="en-US" sz="1800"/>
              <a:t>dalam pengambilan data yang tersebar secara luas</a:t>
            </a:r>
          </a:p>
          <a:p>
            <a:pPr marL="407988" indent="-387350"/>
            <a:r>
              <a:rPr lang="en-US" sz="1800">
                <a:solidFill>
                  <a:srgbClr val="004483"/>
                </a:solidFill>
              </a:rPr>
              <a:t>Reliabilitas</a:t>
            </a:r>
            <a:r>
              <a:rPr lang="en-US" sz="1800"/>
              <a:t> data yang digunakan tidak konsisten</a:t>
            </a:r>
          </a:p>
          <a:p>
            <a:pPr marL="407988" indent="-387350"/>
            <a:r>
              <a:rPr lang="en-US" sz="1800"/>
              <a:t>Peneliti cenderung </a:t>
            </a:r>
            <a:r>
              <a:rPr lang="en-US" sz="1800">
                <a:solidFill>
                  <a:srgbClr val="004483"/>
                </a:solidFill>
              </a:rPr>
              <a:t>kehilangan informasi penting </a:t>
            </a:r>
            <a:r>
              <a:rPr lang="en-US" sz="1800"/>
              <a:t>ketika menganalisa perilaku sosial dari penggunaan media sosial</a:t>
            </a:r>
          </a:p>
          <a:p>
            <a:pPr marL="20638" indent="0">
              <a:buNone/>
            </a:pPr>
            <a:endParaRPr lang="en-US" sz="1800"/>
          </a:p>
          <a:p>
            <a:pPr marL="407988" indent="-387350"/>
            <a:endParaRPr lang="en-US" sz="1800"/>
          </a:p>
        </p:txBody>
      </p:sp>
    </p:spTree>
    <p:extLst>
      <p:ext uri="{BB962C8B-B14F-4D97-AF65-F5344CB8AC3E}">
        <p14:creationId xmlns:p14="http://schemas.microsoft.com/office/powerpoint/2010/main" val="2852199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Apophenia</a:t>
            </a:r>
          </a:p>
        </p:txBody>
      </p:sp>
      <p:sp>
        <p:nvSpPr>
          <p:cNvPr id="6" name="Content Placeholder 8">
            <a:extLst>
              <a:ext uri="{FF2B5EF4-FFF2-40B4-BE49-F238E27FC236}">
                <a16:creationId xmlns:a16="http://schemas.microsoft.com/office/drawing/2014/main" id="{845FD1A2-ECA4-4E40-A6AE-9B1A212BAA9E}"/>
              </a:ext>
            </a:extLst>
          </p:cNvPr>
          <p:cNvSpPr>
            <a:spLocks noGrp="1"/>
          </p:cNvSpPr>
          <p:nvPr>
            <p:ph idx="1"/>
          </p:nvPr>
        </p:nvSpPr>
        <p:spPr>
          <a:xfrm>
            <a:off x="1119115" y="2001078"/>
            <a:ext cx="8568412" cy="4175884"/>
          </a:xfrm>
        </p:spPr>
        <p:txBody>
          <a:bodyPr>
            <a:normAutofit/>
          </a:bodyPr>
          <a:lstStyle/>
          <a:p>
            <a:pPr marL="306388" indent="-285750"/>
            <a:r>
              <a:rPr lang="en-US" sz="1800"/>
              <a:t>Apophenia digambarkan sebagai kondisi dimana peneliti melihat adanya pola walaupun tidak benar- benar ada dikarenakan jumlah data yang besar</a:t>
            </a:r>
          </a:p>
          <a:p>
            <a:pPr marL="306388" indent="-285750"/>
            <a:r>
              <a:rPr lang="en-US" sz="1800"/>
              <a:t>Sebagai contoh kasus: </a:t>
            </a:r>
          </a:p>
          <a:p>
            <a:pPr marL="363538" indent="-1588">
              <a:buFont typeface="+mj-lt"/>
              <a:buAutoNum type="alphaLcPeriod"/>
            </a:pPr>
            <a:r>
              <a:rPr lang="en-US" sz="1800"/>
              <a:t> Di suatu daerah, nilai penjualan es krim sedang dalam posisi yang sangat tinggi</a:t>
            </a:r>
          </a:p>
          <a:p>
            <a:pPr marL="363538" indent="-1588">
              <a:buFont typeface="+mj-lt"/>
              <a:buAutoNum type="alphaLcPeriod"/>
            </a:pPr>
            <a:r>
              <a:rPr lang="en-US" sz="1800"/>
              <a:t> Di daerah yang sama, pada waktu yang sama, tingkat terjadinya tindak kejahatan juga sedang dalam posisi yang sangat tinggi</a:t>
            </a:r>
          </a:p>
          <a:p>
            <a:pPr marL="363538" indent="-1588">
              <a:buFont typeface="+mj-lt"/>
              <a:buAutoNum type="alphaLcPeriod"/>
            </a:pPr>
            <a:r>
              <a:rPr lang="en-US" sz="1800"/>
              <a:t> Jika diambil kesimpulan dalam kondisi “apophenia”, dapat kita lihat bahwa nilai penjualan es krim memiliki korelasi positif dengan tingkat kejahatan di daerah tersebut</a:t>
            </a:r>
          </a:p>
          <a:p>
            <a:pPr marL="314325" indent="-303213"/>
            <a:r>
              <a:rPr lang="en-US" sz="1800"/>
              <a:t>Pemahaman dari data yang dimiliki secara lebih komprehensif merupakan salah satu cara yang dapat digunakan untuk mengurangi apophenia</a:t>
            </a:r>
          </a:p>
          <a:p>
            <a:pPr marL="306388" indent="-285750"/>
            <a:endParaRPr lang="en-US" sz="1800"/>
          </a:p>
          <a:p>
            <a:pPr marL="20638" indent="0">
              <a:buNone/>
            </a:pPr>
            <a:endParaRPr lang="en-US" sz="1800"/>
          </a:p>
        </p:txBody>
      </p:sp>
    </p:spTree>
    <p:extLst>
      <p:ext uri="{BB962C8B-B14F-4D97-AF65-F5344CB8AC3E}">
        <p14:creationId xmlns:p14="http://schemas.microsoft.com/office/powerpoint/2010/main" val="305634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Latar Belakang</a:t>
            </a: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119115" y="2001078"/>
            <a:ext cx="4976885" cy="4175884"/>
          </a:xfrm>
        </p:spPr>
        <p:txBody>
          <a:bodyPr>
            <a:normAutofit/>
          </a:bodyPr>
          <a:lstStyle/>
          <a:p>
            <a:pPr marL="407988" indent="-387350"/>
            <a:r>
              <a:rPr lang="en-US" sz="1800"/>
              <a:t>Penetrasi Internet dan media jejaring sosial yang terus meningkat seiring berjalannya waktu</a:t>
            </a:r>
          </a:p>
          <a:p>
            <a:pPr marL="407988" indent="-387350"/>
            <a:r>
              <a:rPr lang="en-US" sz="1800"/>
              <a:t>Meningkatnya jumlah penggunaan smart devices (Internet of Things)</a:t>
            </a:r>
          </a:p>
          <a:p>
            <a:pPr marL="407988" indent="-387350"/>
            <a:r>
              <a:rPr lang="en-US" sz="1800"/>
              <a:t>Kebutuhan untuk mendapatkan informasi dan pengetahuan dari data yang dimiliki maupun data yang tersebar di Internet</a:t>
            </a:r>
          </a:p>
          <a:p>
            <a:pPr marL="407988" indent="-387350"/>
            <a:r>
              <a:rPr lang="en-ID" sz="1800"/>
              <a:t>Kemampuan big data untuk menganalisa, menggambarkan serta memprediksikan pola komunikasi, perilaku bahkan isu-isu sosial, ekonomi dan politik</a:t>
            </a:r>
          </a:p>
          <a:p>
            <a:pPr marL="407988" indent="-387350"/>
            <a:endParaRPr lang="en-US" sz="1800"/>
          </a:p>
          <a:p>
            <a:pPr marL="20638" indent="0">
              <a:buNone/>
            </a:pPr>
            <a:endParaRPr lang="en-US" sz="1800"/>
          </a:p>
        </p:txBody>
      </p:sp>
      <p:pic>
        <p:nvPicPr>
          <p:cNvPr id="6" name="Picture 5">
            <a:extLst>
              <a:ext uri="{FF2B5EF4-FFF2-40B4-BE49-F238E27FC236}">
                <a16:creationId xmlns:a16="http://schemas.microsoft.com/office/drawing/2014/main" id="{2DFCDB4A-4F55-E64D-94A7-A8C1D34506E2}"/>
              </a:ext>
            </a:extLst>
          </p:cNvPr>
          <p:cNvPicPr>
            <a:picLocks noChangeAspect="1"/>
          </p:cNvPicPr>
          <p:nvPr/>
        </p:nvPicPr>
        <p:blipFill>
          <a:blip r:embed="rId2"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6864623" y="2001077"/>
            <a:ext cx="4210105" cy="3272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Apophenia</a:t>
            </a:r>
          </a:p>
        </p:txBody>
      </p:sp>
      <p:pic>
        <p:nvPicPr>
          <p:cNvPr id="4" name="Picture 3">
            <a:extLst>
              <a:ext uri="{FF2B5EF4-FFF2-40B4-BE49-F238E27FC236}">
                <a16:creationId xmlns:a16="http://schemas.microsoft.com/office/drawing/2014/main" id="{FE96CD24-EC25-8C4A-AAD2-91599C8FF737}"/>
              </a:ext>
            </a:extLst>
          </p:cNvPr>
          <p:cNvPicPr>
            <a:picLocks noChangeAspect="1"/>
          </p:cNvPicPr>
          <p:nvPr/>
        </p:nvPicPr>
        <p:blipFill>
          <a:blip r:embed="rId2"/>
          <a:stretch>
            <a:fillRect/>
          </a:stretch>
        </p:blipFill>
        <p:spPr>
          <a:xfrm>
            <a:off x="3145539" y="2001078"/>
            <a:ext cx="5437625" cy="4322912"/>
          </a:xfrm>
          <a:prstGeom prst="rect">
            <a:avLst/>
          </a:prstGeom>
        </p:spPr>
      </p:pic>
    </p:spTree>
    <p:extLst>
      <p:ext uri="{BB962C8B-B14F-4D97-AF65-F5344CB8AC3E}">
        <p14:creationId xmlns:p14="http://schemas.microsoft.com/office/powerpoint/2010/main" val="3392493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Privasi dan Etika</a:t>
            </a:r>
          </a:p>
        </p:txBody>
      </p:sp>
      <p:sp>
        <p:nvSpPr>
          <p:cNvPr id="9" name="Content Placeholder 8">
            <a:extLst>
              <a:ext uri="{FF2B5EF4-FFF2-40B4-BE49-F238E27FC236}">
                <a16:creationId xmlns:a16="http://schemas.microsoft.com/office/drawing/2014/main" id="{DC199979-D637-564A-ABA2-E71B9D2A0A3B}"/>
              </a:ext>
            </a:extLst>
          </p:cNvPr>
          <p:cNvSpPr>
            <a:spLocks noGrp="1"/>
          </p:cNvSpPr>
          <p:nvPr>
            <p:ph idx="1"/>
          </p:nvPr>
        </p:nvSpPr>
        <p:spPr>
          <a:xfrm>
            <a:off x="1119115" y="2001078"/>
            <a:ext cx="8568412" cy="4175884"/>
          </a:xfrm>
        </p:spPr>
        <p:txBody>
          <a:bodyPr>
            <a:normAutofit/>
          </a:bodyPr>
          <a:lstStyle/>
          <a:p>
            <a:pPr marL="306388" indent="-285750"/>
            <a:r>
              <a:rPr lang="en-US" sz="1800"/>
              <a:t>Pengumpulan data dilakukan secara otomatis melalui piranti lunak, maka data apa saja yang tersimpan di dunia maya dapat dengan mudah ditarik (e.g. transaksi belanja online, email, bahkan GPS)</a:t>
            </a:r>
          </a:p>
          <a:p>
            <a:pPr marL="306388" indent="-285750"/>
            <a:r>
              <a:rPr lang="en-US" sz="1800"/>
              <a:t>Data pribadi dan privasi di ruang internet menjadi perdebatan di era big data.</a:t>
            </a:r>
          </a:p>
          <a:p>
            <a:pPr marL="306388" indent="-285750"/>
            <a:r>
              <a:rPr lang="en-US" sz="1800"/>
              <a:t>Apakah data pribadi yang tersedia dalam ruang publik seperti internet dikategorikan sebagai ‘data publik’?</a:t>
            </a:r>
          </a:p>
          <a:p>
            <a:pPr marL="306388" indent="-285750"/>
            <a:r>
              <a:rPr lang="en-US" sz="1800"/>
              <a:t>Beberapa data dapat diakses dengan mudah tanpa “consent” dari pemilik data sebenarnya</a:t>
            </a:r>
          </a:p>
        </p:txBody>
      </p:sp>
      <p:pic>
        <p:nvPicPr>
          <p:cNvPr id="2" name="Picture 1">
            <a:extLst>
              <a:ext uri="{FF2B5EF4-FFF2-40B4-BE49-F238E27FC236}">
                <a16:creationId xmlns:a16="http://schemas.microsoft.com/office/drawing/2014/main" id="{830FFD5F-C95D-4E4A-AC0B-285BFBEAAE3F}"/>
              </a:ext>
            </a:extLst>
          </p:cNvPr>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341351" y="3891535"/>
            <a:ext cx="3244224" cy="2966465"/>
          </a:xfrm>
          <a:prstGeom prst="rect">
            <a:avLst/>
          </a:prstGeom>
        </p:spPr>
      </p:pic>
    </p:spTree>
    <p:extLst>
      <p:ext uri="{BB962C8B-B14F-4D97-AF65-F5344CB8AC3E}">
        <p14:creationId xmlns:p14="http://schemas.microsoft.com/office/powerpoint/2010/main" val="3772817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Reliabilitas Data</a:t>
            </a:r>
          </a:p>
        </p:txBody>
      </p:sp>
      <p:sp>
        <p:nvSpPr>
          <p:cNvPr id="9" name="Content Placeholder 8">
            <a:extLst>
              <a:ext uri="{FF2B5EF4-FFF2-40B4-BE49-F238E27FC236}">
                <a16:creationId xmlns:a16="http://schemas.microsoft.com/office/drawing/2014/main" id="{DC199979-D637-564A-ABA2-E71B9D2A0A3B}"/>
              </a:ext>
            </a:extLst>
          </p:cNvPr>
          <p:cNvSpPr>
            <a:spLocks noGrp="1"/>
          </p:cNvSpPr>
          <p:nvPr>
            <p:ph idx="1"/>
          </p:nvPr>
        </p:nvSpPr>
        <p:spPr>
          <a:xfrm>
            <a:off x="1119115" y="2001078"/>
            <a:ext cx="5659626" cy="4175884"/>
          </a:xfrm>
        </p:spPr>
        <p:txBody>
          <a:bodyPr>
            <a:normAutofit/>
          </a:bodyPr>
          <a:lstStyle/>
          <a:p>
            <a:pPr marL="306388" indent="-285750"/>
            <a:r>
              <a:rPr lang="en-US" sz="1800"/>
              <a:t>Jumlah data yang tidak terbatas bukan berarti big data menyajikan data yang terbaik</a:t>
            </a:r>
          </a:p>
          <a:p>
            <a:pPr marL="306388" indent="-285750"/>
            <a:r>
              <a:rPr lang="en-US" sz="1800"/>
              <a:t>Apakah orang yang menggunakan twitter dapat mewakili publik tertentu?</a:t>
            </a:r>
          </a:p>
          <a:p>
            <a:pPr marL="306388" indent="-285750"/>
            <a:r>
              <a:rPr lang="en-US" sz="1800"/>
              <a:t>Apakah akun-akun aktif dalam media sosial serta konten yang dihasilkan dari akun-akun tersebut dapat mewakili ‘orang’</a:t>
            </a:r>
          </a:p>
        </p:txBody>
      </p:sp>
      <p:pic>
        <p:nvPicPr>
          <p:cNvPr id="4" name="Picture 3">
            <a:extLst>
              <a:ext uri="{FF2B5EF4-FFF2-40B4-BE49-F238E27FC236}">
                <a16:creationId xmlns:a16="http://schemas.microsoft.com/office/drawing/2014/main" id="{82053688-95A0-7149-A60E-0F6CEFF3AFA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57885" y="4398962"/>
            <a:ext cx="5715000" cy="1778000"/>
          </a:xfrm>
          <a:prstGeom prst="rect">
            <a:avLst/>
          </a:prstGeom>
        </p:spPr>
      </p:pic>
    </p:spTree>
    <p:extLst>
      <p:ext uri="{BB962C8B-B14F-4D97-AF65-F5344CB8AC3E}">
        <p14:creationId xmlns:p14="http://schemas.microsoft.com/office/powerpoint/2010/main" val="1298046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Kehilangan Informasi Penting</a:t>
            </a:r>
          </a:p>
        </p:txBody>
      </p:sp>
      <p:sp>
        <p:nvSpPr>
          <p:cNvPr id="9" name="Content Placeholder 8">
            <a:extLst>
              <a:ext uri="{FF2B5EF4-FFF2-40B4-BE49-F238E27FC236}">
                <a16:creationId xmlns:a16="http://schemas.microsoft.com/office/drawing/2014/main" id="{DC199979-D637-564A-ABA2-E71B9D2A0A3B}"/>
              </a:ext>
            </a:extLst>
          </p:cNvPr>
          <p:cNvSpPr>
            <a:spLocks noGrp="1"/>
          </p:cNvSpPr>
          <p:nvPr>
            <p:ph idx="1"/>
          </p:nvPr>
        </p:nvSpPr>
        <p:spPr>
          <a:xfrm>
            <a:off x="1119114" y="2001078"/>
            <a:ext cx="9426957" cy="4175884"/>
          </a:xfrm>
        </p:spPr>
        <p:txBody>
          <a:bodyPr>
            <a:normAutofit/>
          </a:bodyPr>
          <a:lstStyle/>
          <a:p>
            <a:pPr marL="306388" indent="-285750"/>
            <a:r>
              <a:rPr lang="en-US" sz="1800"/>
              <a:t>Kehilangan informasi penting ketika menganalisa perilaku sosial dari penggunaan media sosial</a:t>
            </a:r>
          </a:p>
          <a:p>
            <a:pPr marL="306388" indent="-285750"/>
            <a:r>
              <a:rPr lang="en-US" sz="1800"/>
              <a:t>Ketika peneliti melakukan suatu penelitian menggunakan data Facebook ada kemungkinan hasil penelitiannya menjadi bias akibat peneliti tidak mempertimbangkan kemungkinan pengguna Facebook menggunakan media sosial lainnya (e.g. LinkedIn)</a:t>
            </a:r>
          </a:p>
          <a:p>
            <a:pPr marL="306388" indent="-285750"/>
            <a:r>
              <a:rPr lang="en-US" sz="1800"/>
              <a:t>Peneliti harus berhati-hati dalam menarik kesimpulan dari temuannya</a:t>
            </a:r>
          </a:p>
          <a:p>
            <a:pPr marL="306388" indent="-285750"/>
            <a:r>
              <a:rPr lang="en-US" sz="1800"/>
              <a:t>Terkadang Informasi (konten) yang disajikan melalui media sosial bukanlah seperti jendela yang transparan yang diunggah oleh penggunanya. Tetapi, informasi tersebut merupakan sebuah hasil konstruksi presentasi publik yang sifatnya rekayasa</a:t>
            </a:r>
          </a:p>
        </p:txBody>
      </p:sp>
      <p:pic>
        <p:nvPicPr>
          <p:cNvPr id="2" name="Picture 1">
            <a:extLst>
              <a:ext uri="{FF2B5EF4-FFF2-40B4-BE49-F238E27FC236}">
                <a16:creationId xmlns:a16="http://schemas.microsoft.com/office/drawing/2014/main" id="{C283CA21-2AAF-454B-A304-476C6E4EEDDA}"/>
              </a:ext>
            </a:extLst>
          </p:cNvPr>
          <p:cNvPicPr>
            <a:picLocks noChangeAspect="1"/>
          </p:cNvPicPr>
          <p:nvPr/>
        </p:nvPicPr>
        <p:blipFill>
          <a:blip r:embed="rId2">
            <a:duotone>
              <a:schemeClr val="accent5">
                <a:shade val="45000"/>
                <a:satMod val="135000"/>
              </a:schemeClr>
              <a:prstClr val="white"/>
            </a:duotone>
          </a:blip>
          <a:stretch>
            <a:fillRect/>
          </a:stretch>
        </p:blipFill>
        <p:spPr>
          <a:xfrm>
            <a:off x="7063575" y="4269718"/>
            <a:ext cx="3482496" cy="2399053"/>
          </a:xfrm>
          <a:prstGeom prst="rect">
            <a:avLst/>
          </a:prstGeom>
        </p:spPr>
      </p:pic>
    </p:spTree>
    <p:extLst>
      <p:ext uri="{BB962C8B-B14F-4D97-AF65-F5344CB8AC3E}">
        <p14:creationId xmlns:p14="http://schemas.microsoft.com/office/powerpoint/2010/main" val="133216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Contoh Penerapan Big Data for Social Science</a:t>
            </a:r>
          </a:p>
        </p:txBody>
      </p:sp>
      <p:sp>
        <p:nvSpPr>
          <p:cNvPr id="6" name="Content Placeholder 8">
            <a:extLst>
              <a:ext uri="{FF2B5EF4-FFF2-40B4-BE49-F238E27FC236}">
                <a16:creationId xmlns:a16="http://schemas.microsoft.com/office/drawing/2014/main" id="{1A1C39F5-DCFB-DD47-9A82-A01DB18CF76B}"/>
              </a:ext>
            </a:extLst>
          </p:cNvPr>
          <p:cNvSpPr>
            <a:spLocks noGrp="1"/>
          </p:cNvSpPr>
          <p:nvPr>
            <p:ph idx="1"/>
          </p:nvPr>
        </p:nvSpPr>
        <p:spPr>
          <a:xfrm>
            <a:off x="1119116" y="2308855"/>
            <a:ext cx="9426957" cy="4175884"/>
          </a:xfrm>
        </p:spPr>
        <p:txBody>
          <a:bodyPr>
            <a:normAutofit/>
          </a:bodyPr>
          <a:lstStyle/>
          <a:p>
            <a:pPr marL="306388" indent="-285750"/>
            <a:r>
              <a:rPr lang="en-US" sz="1800"/>
              <a:t>Penggunaan dan adopsi big data dalam proses pemerintah memungkinkan efisiensi dalam hal biaya, produktivitas, dan inovasi,.</a:t>
            </a:r>
          </a:p>
          <a:p>
            <a:pPr marL="306388" indent="-285750"/>
            <a:r>
              <a:rPr lang="en-US" sz="1800"/>
              <a:t>Big data  Analytic telah membantu meningkatkan layanan kesehatan dengan menyediakan obat yang dipersonalisasi dan analitik preskriptif, intervensi risiko klinis dan analisis prediktif, pengurangan variabilitas limbah dan perawatan, otomatis eksternal dan internal pelaporan data pasien, istilah medis standar dan registrasi pasien dan solusi titik terfragmentasi.</a:t>
            </a:r>
          </a:p>
          <a:p>
            <a:pPr marL="306388" indent="-285750"/>
            <a:r>
              <a:rPr lang="en-US" sz="1800"/>
              <a:t>Pengiriman iklan melalui email berdasarkan aktivitas yang dilakukan di media sosial</a:t>
            </a:r>
          </a:p>
          <a:p>
            <a:pPr marL="306388" indent="-285750"/>
            <a:r>
              <a:rPr lang="en-US" sz="1800"/>
              <a:t>Penyedia asuransi kesehatan  mengumpulkan data tentang faktor penentu kesehatan untuk menemukan masalah kesehatan pada klien mereka.</a:t>
            </a:r>
          </a:p>
        </p:txBody>
      </p:sp>
    </p:spTree>
    <p:extLst>
      <p:ext uri="{BB962C8B-B14F-4D97-AF65-F5344CB8AC3E}">
        <p14:creationId xmlns:p14="http://schemas.microsoft.com/office/powerpoint/2010/main" val="349530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Pemodelan dan Analsis Data</a:t>
            </a: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243018" y="2001078"/>
            <a:ext cx="4976885" cy="4175884"/>
          </a:xfrm>
        </p:spPr>
        <p:txBody>
          <a:bodyPr>
            <a:normAutofit/>
          </a:bodyPr>
          <a:lstStyle/>
          <a:p>
            <a:pPr marL="407988" indent="-387350"/>
            <a:endParaRPr lang="en-US" sz="1800"/>
          </a:p>
          <a:p>
            <a:pPr marL="20638" indent="0">
              <a:buNone/>
            </a:pPr>
            <a:endParaRPr lang="en-US" sz="1800"/>
          </a:p>
        </p:txBody>
      </p:sp>
      <p:sp>
        <p:nvSpPr>
          <p:cNvPr id="9" name="Content Placeholder 8">
            <a:extLst>
              <a:ext uri="{FF2B5EF4-FFF2-40B4-BE49-F238E27FC236}">
                <a16:creationId xmlns:a16="http://schemas.microsoft.com/office/drawing/2014/main" id="{9B9B7EB6-AF87-EE46-8928-81002C13D338}"/>
              </a:ext>
            </a:extLst>
          </p:cNvPr>
          <p:cNvSpPr txBox="1">
            <a:spLocks/>
          </p:cNvSpPr>
          <p:nvPr/>
        </p:nvSpPr>
        <p:spPr>
          <a:xfrm>
            <a:off x="1119115" y="2001078"/>
            <a:ext cx="5257298" cy="4175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6388" indent="-285750"/>
            <a:r>
              <a:rPr lang="en-US" sz="1800" b="1"/>
              <a:t>Big Data Analytic dengan menggunakan Machine Learning</a:t>
            </a:r>
          </a:p>
          <a:p>
            <a:pPr marL="314325" indent="0" algn="just">
              <a:buNone/>
            </a:pPr>
            <a:r>
              <a:rPr lang="en-US" sz="1600"/>
              <a:t>Cabang aplikasi dari Artificial Intelligence (Kecerdasan Buatan) yang focus pada pengembangan sebuah sistem yang mampu belajar "sendiri" tanpa harus berulang kali di program oleh manusia.</a:t>
            </a:r>
          </a:p>
          <a:p>
            <a:pPr marL="306388" indent="-285750"/>
            <a:r>
              <a:rPr lang="en-US" sz="1800" b="1"/>
              <a:t>Big Data Analytic dengan menggunakan Graph Analytic</a:t>
            </a:r>
          </a:p>
          <a:p>
            <a:pPr marL="314325" indent="0" algn="just">
              <a:buNone/>
            </a:pPr>
            <a:r>
              <a:rPr lang="en-US" sz="1600"/>
              <a:t>Satu alat untuk memetakan hubungan pengetahuan penting antara individu.</a:t>
            </a:r>
          </a:p>
        </p:txBody>
      </p:sp>
      <p:pic>
        <p:nvPicPr>
          <p:cNvPr id="2" name="Picture 1">
            <a:extLst>
              <a:ext uri="{FF2B5EF4-FFF2-40B4-BE49-F238E27FC236}">
                <a16:creationId xmlns:a16="http://schemas.microsoft.com/office/drawing/2014/main" id="{95062A5C-EEE2-664F-BBFA-1CBCA3255FA8}"/>
              </a:ext>
            </a:extLst>
          </p:cNvPr>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6615508" y="2159698"/>
            <a:ext cx="5366472" cy="2902396"/>
          </a:xfrm>
          <a:prstGeom prst="rect">
            <a:avLst/>
          </a:prstGeom>
        </p:spPr>
      </p:pic>
    </p:spTree>
    <p:extLst>
      <p:ext uri="{BB962C8B-B14F-4D97-AF65-F5344CB8AC3E}">
        <p14:creationId xmlns:p14="http://schemas.microsoft.com/office/powerpoint/2010/main" val="2362128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Machine Learning</a:t>
            </a: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143581" y="2027052"/>
            <a:ext cx="4976885" cy="4175884"/>
          </a:xfrm>
        </p:spPr>
        <p:txBody>
          <a:bodyPr>
            <a:normAutofit/>
          </a:bodyPr>
          <a:lstStyle/>
          <a:p>
            <a:pPr marL="407988" indent="-387350"/>
            <a:endParaRPr lang="en-US" sz="1800"/>
          </a:p>
          <a:p>
            <a:pPr marL="20638" indent="0">
              <a:buNone/>
            </a:pPr>
            <a:endParaRPr lang="en-US" sz="1800"/>
          </a:p>
        </p:txBody>
      </p:sp>
      <p:sp>
        <p:nvSpPr>
          <p:cNvPr id="10" name="Content Placeholder 8">
            <a:extLst>
              <a:ext uri="{FF2B5EF4-FFF2-40B4-BE49-F238E27FC236}">
                <a16:creationId xmlns:a16="http://schemas.microsoft.com/office/drawing/2014/main" id="{C8D6979D-9D56-6F48-A71B-0D36EAF9552E}"/>
              </a:ext>
            </a:extLst>
          </p:cNvPr>
          <p:cNvSpPr txBox="1">
            <a:spLocks/>
          </p:cNvSpPr>
          <p:nvPr/>
        </p:nvSpPr>
        <p:spPr>
          <a:xfrm>
            <a:off x="1119115" y="2001078"/>
            <a:ext cx="8805171" cy="4175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indent="-387350">
              <a:spcBef>
                <a:spcPts val="0"/>
              </a:spcBef>
            </a:pPr>
            <a:r>
              <a:rPr lang="en-US" sz="1800" b="1"/>
              <a:t>Supervised Learning</a:t>
            </a:r>
          </a:p>
          <a:p>
            <a:pPr marL="411163" indent="0" algn="just">
              <a:spcBef>
                <a:spcPts val="0"/>
              </a:spcBef>
              <a:buNone/>
            </a:pPr>
            <a:r>
              <a:rPr lang="en-US" sz="1600"/>
              <a:t>Mempuyai input dan output yang dapat dibuat menjadi suatu model hubungan matematis sehingga mampu melakukan prediksi dan klasifikasi berdasarkan data yang telah ada sebelumnya.</a:t>
            </a:r>
          </a:p>
          <a:p>
            <a:pPr marL="407988" indent="-387350"/>
            <a:r>
              <a:rPr lang="en-US" sz="1800" b="1"/>
              <a:t>Unsupervised Learning</a:t>
            </a:r>
          </a:p>
          <a:p>
            <a:pPr marL="411163" indent="0" algn="just">
              <a:spcBef>
                <a:spcPts val="0"/>
              </a:spcBef>
              <a:buNone/>
            </a:pPr>
            <a:r>
              <a:rPr lang="en-US" sz="1600"/>
              <a:t>Berdasarkan model matematisnya, algoritma ini tidak memiliki target variabel. Salah satu tujuan dari algoritma ini adalah mengelompokkan objek yang hampir sama dalam suatu area tertentu.</a:t>
            </a:r>
          </a:p>
          <a:p>
            <a:pPr marL="407988" indent="-387350"/>
            <a:r>
              <a:rPr lang="en-US" sz="1800" b="1"/>
              <a:t>Reinforcement Learning</a:t>
            </a:r>
          </a:p>
          <a:p>
            <a:pPr marL="411163" indent="0" algn="just">
              <a:spcBef>
                <a:spcPts val="0"/>
              </a:spcBef>
              <a:buNone/>
            </a:pPr>
            <a:r>
              <a:rPr lang="en-US" sz="1600"/>
              <a:t>Bekerja melalui sebuah proses feedback, dan akan terus melakukan aktivitasnya sampai ia mencapai tujuannya. Jika ia mencapai tujuan maka ia akan mendapatkan reward. Proses ini akan terus berlangsung dengan tujuan besarnya adalah memaksimalkan reward yang didapat.</a:t>
            </a:r>
          </a:p>
          <a:p>
            <a:pPr marL="20638" indent="0">
              <a:buNone/>
            </a:pPr>
            <a:r>
              <a:rPr lang="en-US" sz="1800" b="1"/>
              <a:t>	</a:t>
            </a:r>
            <a:endParaRPr lang="en-ID" sz="1800" b="1"/>
          </a:p>
          <a:p>
            <a:pPr marL="407988" indent="-387350"/>
            <a:endParaRPr lang="en-US" sz="1800"/>
          </a:p>
          <a:p>
            <a:pPr marL="20638" indent="0">
              <a:buFont typeface="Arial" panose="020B0604020202020204" pitchFamily="34" charset="0"/>
              <a:buNone/>
            </a:pPr>
            <a:endParaRPr lang="en-US" sz="1800"/>
          </a:p>
        </p:txBody>
      </p:sp>
    </p:spTree>
    <p:extLst>
      <p:ext uri="{BB962C8B-B14F-4D97-AF65-F5344CB8AC3E}">
        <p14:creationId xmlns:p14="http://schemas.microsoft.com/office/powerpoint/2010/main" val="3107535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a:bodyPr>
          <a:lstStyle/>
          <a:p>
            <a:r>
              <a:rPr lang="en-US" b="1">
                <a:solidFill>
                  <a:srgbClr val="004483"/>
                </a:solidFill>
                <a:latin typeface="Poppins" panose="00000500000000000000" pitchFamily="50" charset="0"/>
                <a:cs typeface="Poppins" panose="00000500000000000000" pitchFamily="50" charset="0"/>
              </a:rPr>
              <a:t>Pemanfaatan Machine Learning</a:t>
            </a: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143581" y="2027052"/>
            <a:ext cx="4976885" cy="4175884"/>
          </a:xfrm>
        </p:spPr>
        <p:txBody>
          <a:bodyPr>
            <a:normAutofit/>
          </a:bodyPr>
          <a:lstStyle/>
          <a:p>
            <a:pPr marL="407988" indent="-387350"/>
            <a:endParaRPr lang="en-US" sz="1800"/>
          </a:p>
          <a:p>
            <a:pPr marL="20638" indent="0">
              <a:buNone/>
            </a:pPr>
            <a:endParaRPr lang="en-US" sz="1800"/>
          </a:p>
        </p:txBody>
      </p:sp>
      <p:pic>
        <p:nvPicPr>
          <p:cNvPr id="2" name="Picture 1">
            <a:extLst>
              <a:ext uri="{FF2B5EF4-FFF2-40B4-BE49-F238E27FC236}">
                <a16:creationId xmlns:a16="http://schemas.microsoft.com/office/drawing/2014/main" id="{787460AD-5C10-2F4E-8F53-BE92C82F6C67}"/>
              </a:ext>
            </a:extLst>
          </p:cNvPr>
          <p:cNvPicPr>
            <a:picLocks noChangeAspect="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773742" y="2001078"/>
            <a:ext cx="6525002" cy="4419522"/>
          </a:xfrm>
          <a:prstGeom prst="rect">
            <a:avLst/>
          </a:prstGeom>
        </p:spPr>
      </p:pic>
    </p:spTree>
    <p:extLst>
      <p:ext uri="{BB962C8B-B14F-4D97-AF65-F5344CB8AC3E}">
        <p14:creationId xmlns:p14="http://schemas.microsoft.com/office/powerpoint/2010/main" val="1736009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Machine Learning:</a:t>
            </a:r>
            <a:br>
              <a:rPr lang="en-US" b="1">
                <a:solidFill>
                  <a:srgbClr val="004483"/>
                </a:solidFill>
                <a:latin typeface="Poppins" panose="00000500000000000000" pitchFamily="50" charset="0"/>
                <a:cs typeface="Poppins" panose="00000500000000000000" pitchFamily="50" charset="0"/>
              </a:rPr>
            </a:br>
            <a:r>
              <a:rPr lang="en-US" sz="4000">
                <a:solidFill>
                  <a:srgbClr val="004483"/>
                </a:solidFill>
                <a:latin typeface="Poppins" panose="00000500000000000000" pitchFamily="50" charset="0"/>
                <a:cs typeface="Poppins" panose="00000500000000000000" pitchFamily="50" charset="0"/>
              </a:rPr>
              <a:t>Supervised Learning</a:t>
            </a:r>
            <a:endParaRPr lang="en-US">
              <a:solidFill>
                <a:srgbClr val="004483"/>
              </a:solidFill>
              <a:latin typeface="Poppins" panose="00000500000000000000" pitchFamily="50" charset="0"/>
              <a:cs typeface="Poppins" panose="00000500000000000000" pitchFamily="50" charset="0"/>
            </a:endParaRP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143581" y="2027052"/>
            <a:ext cx="4976885" cy="4175884"/>
          </a:xfrm>
        </p:spPr>
        <p:txBody>
          <a:bodyPr>
            <a:normAutofit/>
          </a:bodyPr>
          <a:lstStyle/>
          <a:p>
            <a:pPr marL="407988" indent="-387350"/>
            <a:endParaRPr lang="en-US" sz="1800"/>
          </a:p>
          <a:p>
            <a:pPr marL="20638" indent="0">
              <a:buNone/>
            </a:pPr>
            <a:endParaRPr lang="en-US" sz="1800"/>
          </a:p>
        </p:txBody>
      </p:sp>
      <p:pic>
        <p:nvPicPr>
          <p:cNvPr id="5" name="Picture 4">
            <a:extLst>
              <a:ext uri="{FF2B5EF4-FFF2-40B4-BE49-F238E27FC236}">
                <a16:creationId xmlns:a16="http://schemas.microsoft.com/office/drawing/2014/main" id="{4F782FD9-78B2-9446-B69E-F0411E0954A7}"/>
              </a:ext>
            </a:extLst>
          </p:cNvPr>
          <p:cNvPicPr>
            <a:picLocks noChangeAspect="1"/>
          </p:cNvPicPr>
          <p:nvPr/>
        </p:nvPicPr>
        <p:blipFill>
          <a:blip r:embed="rId2"/>
          <a:stretch>
            <a:fillRect/>
          </a:stretch>
        </p:blipFill>
        <p:spPr>
          <a:xfrm>
            <a:off x="5808921" y="1779732"/>
            <a:ext cx="6383079" cy="3783586"/>
          </a:xfrm>
          <a:prstGeom prst="rect">
            <a:avLst/>
          </a:prstGeom>
        </p:spPr>
      </p:pic>
      <p:sp>
        <p:nvSpPr>
          <p:cNvPr id="6" name="Rectangle 5">
            <a:extLst>
              <a:ext uri="{FF2B5EF4-FFF2-40B4-BE49-F238E27FC236}">
                <a16:creationId xmlns:a16="http://schemas.microsoft.com/office/drawing/2014/main" id="{F653A523-18B1-604D-929C-058FD6097B63}"/>
              </a:ext>
            </a:extLst>
          </p:cNvPr>
          <p:cNvSpPr/>
          <p:nvPr/>
        </p:nvSpPr>
        <p:spPr>
          <a:xfrm>
            <a:off x="1267484" y="2054665"/>
            <a:ext cx="4547612" cy="3508653"/>
          </a:xfrm>
          <a:prstGeom prst="rect">
            <a:avLst/>
          </a:prstGeom>
        </p:spPr>
        <p:txBody>
          <a:bodyPr wrap="square">
            <a:spAutoFit/>
          </a:bodyPr>
          <a:lstStyle/>
          <a:p>
            <a:r>
              <a:rPr lang="en-US" b="1"/>
              <a:t>Klasifikasi</a:t>
            </a:r>
          </a:p>
          <a:p>
            <a:pPr marL="285750" indent="-285750">
              <a:buFont typeface="Arial" panose="020B0604020202020204" pitchFamily="34" charset="0"/>
              <a:buChar char="•"/>
            </a:pPr>
            <a:r>
              <a:rPr lang="en-US" sz="1600"/>
              <a:t>Domain atribut target adalah terbatas dan kategorikal.</a:t>
            </a:r>
          </a:p>
          <a:p>
            <a:pPr marL="285750" indent="-285750">
              <a:buFont typeface="Arial" panose="020B0604020202020204" pitchFamily="34" charset="0"/>
              <a:buChar char="•"/>
            </a:pPr>
            <a:r>
              <a:rPr lang="en-US" sz="1600"/>
              <a:t>Klasifikasi harus menetapkan kelas pada contoh yang tidak terlihat.</a:t>
            </a:r>
          </a:p>
          <a:p>
            <a:endParaRPr lang="en-US"/>
          </a:p>
          <a:p>
            <a:r>
              <a:rPr lang="en-US" b="1"/>
              <a:t>Regresi</a:t>
            </a:r>
          </a:p>
          <a:p>
            <a:pPr marL="285750" indent="-285750">
              <a:buFont typeface="Arial" panose="020B0604020202020204" pitchFamily="34" charset="0"/>
              <a:buChar char="•"/>
            </a:pPr>
            <a:r>
              <a:rPr lang="en-US" sz="1600"/>
              <a:t>Atribut target dibentuk oleh nilai yang tak terbatas.</a:t>
            </a:r>
          </a:p>
          <a:p>
            <a:pPr marL="285750" indent="-285750">
              <a:buFont typeface="Arial" panose="020B0604020202020204" pitchFamily="34" charset="0"/>
              <a:buChar char="•"/>
            </a:pPr>
            <a:r>
              <a:rPr lang="en-US" sz="1600"/>
              <a:t>Untuk menyesuaikan model untuk mempelajari atribut target keluaran sebagai fungsi dari atribut input.</a:t>
            </a:r>
          </a:p>
          <a:p>
            <a:endParaRPr lang="en-US"/>
          </a:p>
        </p:txBody>
      </p:sp>
    </p:spTree>
    <p:extLst>
      <p:ext uri="{BB962C8B-B14F-4D97-AF65-F5344CB8AC3E}">
        <p14:creationId xmlns:p14="http://schemas.microsoft.com/office/powerpoint/2010/main" val="2687381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Machine Learning:</a:t>
            </a:r>
            <a:br>
              <a:rPr lang="en-US" b="1">
                <a:solidFill>
                  <a:srgbClr val="004483"/>
                </a:solidFill>
                <a:latin typeface="Poppins" panose="00000500000000000000" pitchFamily="50" charset="0"/>
                <a:cs typeface="Poppins" panose="00000500000000000000" pitchFamily="50" charset="0"/>
              </a:rPr>
            </a:br>
            <a:r>
              <a:rPr lang="en-US" sz="4000">
                <a:solidFill>
                  <a:srgbClr val="004483"/>
                </a:solidFill>
                <a:latin typeface="Poppins" panose="00000500000000000000" pitchFamily="50" charset="0"/>
                <a:cs typeface="Poppins" panose="00000500000000000000" pitchFamily="50" charset="0"/>
              </a:rPr>
              <a:t>Unsupervised Learning</a:t>
            </a:r>
            <a:endParaRPr lang="en-US">
              <a:solidFill>
                <a:srgbClr val="004483"/>
              </a:solidFill>
              <a:latin typeface="Poppins" panose="00000500000000000000" pitchFamily="50" charset="0"/>
              <a:cs typeface="Poppins" panose="00000500000000000000" pitchFamily="50" charset="0"/>
            </a:endParaRP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143581" y="2027052"/>
            <a:ext cx="4976885" cy="4175884"/>
          </a:xfrm>
        </p:spPr>
        <p:txBody>
          <a:bodyPr>
            <a:normAutofit/>
          </a:bodyPr>
          <a:lstStyle/>
          <a:p>
            <a:pPr marL="407988" indent="-387350"/>
            <a:endParaRPr lang="en-US" sz="1800"/>
          </a:p>
          <a:p>
            <a:pPr marL="20638" indent="0">
              <a:buNone/>
            </a:pPr>
            <a:endParaRPr lang="en-US" sz="1800"/>
          </a:p>
        </p:txBody>
      </p:sp>
      <p:pic>
        <p:nvPicPr>
          <p:cNvPr id="2" name="Picture 1">
            <a:extLst>
              <a:ext uri="{FF2B5EF4-FFF2-40B4-BE49-F238E27FC236}">
                <a16:creationId xmlns:a16="http://schemas.microsoft.com/office/drawing/2014/main" id="{F6D120FC-B10B-5F46-89F1-28A58CF1F52F}"/>
              </a:ext>
            </a:extLst>
          </p:cNvPr>
          <p:cNvPicPr>
            <a:picLocks noChangeAspect="1"/>
          </p:cNvPicPr>
          <p:nvPr/>
        </p:nvPicPr>
        <p:blipFill>
          <a:blip r:embed="rId2"/>
          <a:stretch>
            <a:fillRect/>
          </a:stretch>
        </p:blipFill>
        <p:spPr>
          <a:xfrm>
            <a:off x="5548594" y="3669030"/>
            <a:ext cx="6036981" cy="3188970"/>
          </a:xfrm>
          <a:prstGeom prst="rect">
            <a:avLst/>
          </a:prstGeom>
        </p:spPr>
      </p:pic>
      <p:sp>
        <p:nvSpPr>
          <p:cNvPr id="12" name="Rectangle 11">
            <a:extLst>
              <a:ext uri="{FF2B5EF4-FFF2-40B4-BE49-F238E27FC236}">
                <a16:creationId xmlns:a16="http://schemas.microsoft.com/office/drawing/2014/main" id="{45C87E5A-6B52-5C44-A248-E5E8187016AE}"/>
              </a:ext>
            </a:extLst>
          </p:cNvPr>
          <p:cNvSpPr/>
          <p:nvPr/>
        </p:nvSpPr>
        <p:spPr>
          <a:xfrm>
            <a:off x="1267484" y="2054665"/>
            <a:ext cx="7583908" cy="1661993"/>
          </a:xfrm>
          <a:prstGeom prst="rect">
            <a:avLst/>
          </a:prstGeom>
        </p:spPr>
        <p:txBody>
          <a:bodyPr wrap="square">
            <a:spAutoFit/>
          </a:bodyPr>
          <a:lstStyle/>
          <a:p>
            <a:r>
              <a:rPr lang="en-US" b="1"/>
              <a:t>Klastering</a:t>
            </a:r>
          </a:p>
          <a:p>
            <a:pPr marL="285750" indent="-285750" algn="just">
              <a:buFont typeface="Arial" panose="020B0604020202020204" pitchFamily="34" charset="0"/>
              <a:buChar char="•"/>
            </a:pPr>
            <a:r>
              <a:rPr lang="en-ID" sz="1600"/>
              <a:t>Pengelompokan sekumpulan objek sedemikian rupa sehingga objek dalam kelompok yang sama lebih mirip satu sama lain daripada pada kelompok lain.</a:t>
            </a:r>
          </a:p>
          <a:p>
            <a:endParaRPr lang="en-US"/>
          </a:p>
          <a:p>
            <a:r>
              <a:rPr lang="en-US" b="1"/>
              <a:t>Association Rules</a:t>
            </a:r>
          </a:p>
          <a:p>
            <a:pPr marL="285750" indent="-285750">
              <a:buFont typeface="Arial" panose="020B0604020202020204" pitchFamily="34" charset="0"/>
              <a:buChar char="•"/>
            </a:pPr>
            <a:r>
              <a:rPr lang="en-ID" sz="1600"/>
              <a:t>Teknik data mining untuk menemukan aturan assosiatif antara suatu kombinasi item.</a:t>
            </a:r>
            <a:endParaRPr lang="en-US" sz="1600"/>
          </a:p>
        </p:txBody>
      </p:sp>
    </p:spTree>
    <p:extLst>
      <p:ext uri="{BB962C8B-B14F-4D97-AF65-F5344CB8AC3E}">
        <p14:creationId xmlns:p14="http://schemas.microsoft.com/office/powerpoint/2010/main" val="1435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Machine Learning:</a:t>
            </a:r>
            <a:br>
              <a:rPr lang="en-US" b="1">
                <a:solidFill>
                  <a:srgbClr val="004483"/>
                </a:solidFill>
                <a:latin typeface="Poppins" panose="00000500000000000000" pitchFamily="50" charset="0"/>
                <a:cs typeface="Poppins" panose="00000500000000000000" pitchFamily="50" charset="0"/>
              </a:rPr>
            </a:br>
            <a:r>
              <a:rPr lang="en-US" sz="4000">
                <a:solidFill>
                  <a:srgbClr val="004483"/>
                </a:solidFill>
                <a:latin typeface="Poppins" panose="00000500000000000000" pitchFamily="50" charset="0"/>
                <a:cs typeface="Poppins" panose="00000500000000000000" pitchFamily="50" charset="0"/>
              </a:rPr>
              <a:t>Reinforcement Learning</a:t>
            </a:r>
            <a:endParaRPr lang="en-US">
              <a:solidFill>
                <a:srgbClr val="004483"/>
              </a:solidFill>
              <a:latin typeface="Poppins" panose="00000500000000000000" pitchFamily="50" charset="0"/>
              <a:cs typeface="Poppins" panose="00000500000000000000" pitchFamily="50" charset="0"/>
            </a:endParaRP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143581" y="2027052"/>
            <a:ext cx="4976885" cy="4175884"/>
          </a:xfrm>
        </p:spPr>
        <p:txBody>
          <a:bodyPr>
            <a:normAutofit/>
          </a:bodyPr>
          <a:lstStyle/>
          <a:p>
            <a:pPr marL="407988" indent="-387350"/>
            <a:endParaRPr lang="en-US" sz="1800"/>
          </a:p>
          <a:p>
            <a:pPr marL="20638" indent="0">
              <a:buNone/>
            </a:pPr>
            <a:endParaRPr lang="en-US" sz="1800"/>
          </a:p>
        </p:txBody>
      </p:sp>
      <p:pic>
        <p:nvPicPr>
          <p:cNvPr id="3" name="Picture 2">
            <a:extLst>
              <a:ext uri="{FF2B5EF4-FFF2-40B4-BE49-F238E27FC236}">
                <a16:creationId xmlns:a16="http://schemas.microsoft.com/office/drawing/2014/main" id="{41C68169-DD04-4A45-AAFD-B126BC510E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67484" y="1816608"/>
            <a:ext cx="7852512" cy="4154768"/>
          </a:xfrm>
          <a:prstGeom prst="rect">
            <a:avLst/>
          </a:prstGeom>
        </p:spPr>
      </p:pic>
    </p:spTree>
    <p:extLst>
      <p:ext uri="{BB962C8B-B14F-4D97-AF65-F5344CB8AC3E}">
        <p14:creationId xmlns:p14="http://schemas.microsoft.com/office/powerpoint/2010/main" val="109002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Big Data for Social Science Menggunakan Graph Analyitc</a:t>
            </a:r>
            <a:endParaRPr lang="en-US">
              <a:solidFill>
                <a:srgbClr val="004483"/>
              </a:solidFill>
              <a:latin typeface="Poppins" panose="00000500000000000000" pitchFamily="50" charset="0"/>
              <a:cs typeface="Poppins" panose="00000500000000000000" pitchFamily="50" charset="0"/>
            </a:endParaRPr>
          </a:p>
        </p:txBody>
      </p:sp>
      <p:sp>
        <p:nvSpPr>
          <p:cNvPr id="11" name="Content Placeholder 8">
            <a:extLst>
              <a:ext uri="{FF2B5EF4-FFF2-40B4-BE49-F238E27FC236}">
                <a16:creationId xmlns:a16="http://schemas.microsoft.com/office/drawing/2014/main" id="{C39A51D6-0286-C048-BFF3-8A859AF5F53C}"/>
              </a:ext>
            </a:extLst>
          </p:cNvPr>
          <p:cNvSpPr>
            <a:spLocks noGrp="1"/>
          </p:cNvSpPr>
          <p:nvPr>
            <p:ph idx="1"/>
          </p:nvPr>
        </p:nvSpPr>
        <p:spPr>
          <a:xfrm>
            <a:off x="1143581" y="2027052"/>
            <a:ext cx="4976885" cy="4175884"/>
          </a:xfrm>
        </p:spPr>
        <p:txBody>
          <a:bodyPr>
            <a:normAutofit/>
          </a:bodyPr>
          <a:lstStyle/>
          <a:p>
            <a:pPr marL="407988" indent="-387350"/>
            <a:endParaRPr lang="en-US" sz="1800"/>
          </a:p>
          <a:p>
            <a:pPr marL="20638" indent="0">
              <a:buNone/>
            </a:pPr>
            <a:endParaRPr lang="en-US" sz="1800"/>
          </a:p>
        </p:txBody>
      </p:sp>
      <p:sp>
        <p:nvSpPr>
          <p:cNvPr id="9" name="Content Placeholder 8">
            <a:extLst>
              <a:ext uri="{FF2B5EF4-FFF2-40B4-BE49-F238E27FC236}">
                <a16:creationId xmlns:a16="http://schemas.microsoft.com/office/drawing/2014/main" id="{95749642-82D6-0649-8F24-B445F8E60D14}"/>
              </a:ext>
            </a:extLst>
          </p:cNvPr>
          <p:cNvSpPr txBox="1">
            <a:spLocks/>
          </p:cNvSpPr>
          <p:nvPr/>
        </p:nvSpPr>
        <p:spPr>
          <a:xfrm>
            <a:off x="1119116" y="2310445"/>
            <a:ext cx="8568412" cy="4175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indent="-387350"/>
            <a:r>
              <a:rPr lang="en-US" sz="1800"/>
              <a:t>Implementasi Graph Analytics dalam Big Data Analytic untuk ilmu sosial lebih sering dikenal dengan social network analysis</a:t>
            </a:r>
          </a:p>
          <a:p>
            <a:pPr marL="407988" indent="-387350" algn="just"/>
            <a:r>
              <a:rPr lang="en-ID" sz="1800"/>
              <a:t>Social network analysis (SNA) didasari oleh pemahaman bahwa informasi merupakan satu resources atau sumber daya yang paling penting yang mengalir dalam sebuah jaringan sehingga </a:t>
            </a:r>
            <a:r>
              <a:rPr lang="en-ID" sz="1800" b="1"/>
              <a:t>SNA </a:t>
            </a:r>
            <a:r>
              <a:rPr lang="en-ID" sz="1800"/>
              <a:t>sering diimplementasikan untuk mengidentifikasi arus informasi.</a:t>
            </a:r>
          </a:p>
          <a:p>
            <a:pPr marL="407988" indent="-387350" algn="just"/>
            <a:r>
              <a:rPr lang="en-ID" sz="1800"/>
              <a:t>Komponen pembangun suatu jejaring sosial adalah:</a:t>
            </a:r>
          </a:p>
          <a:p>
            <a:pPr marL="754063" indent="-342900" algn="just">
              <a:spcBef>
                <a:spcPts val="0"/>
              </a:spcBef>
              <a:buFont typeface="+mj-lt"/>
              <a:buAutoNum type="alphaLcParenR"/>
            </a:pPr>
            <a:r>
              <a:rPr lang="en-ID" sz="1800"/>
              <a:t>Node sebagai pengguna</a:t>
            </a:r>
          </a:p>
          <a:p>
            <a:pPr marL="754063" indent="-342900" algn="just">
              <a:spcBef>
                <a:spcPts val="0"/>
              </a:spcBef>
              <a:buFont typeface="+mj-lt"/>
              <a:buAutoNum type="alphaLcParenR"/>
            </a:pPr>
            <a:r>
              <a:rPr lang="en-ID" sz="1800"/>
              <a:t>Edge sebagai aliran interaksi antara pengguna</a:t>
            </a:r>
          </a:p>
          <a:p>
            <a:pPr marL="754063" indent="-342900" algn="just">
              <a:spcBef>
                <a:spcPts val="0"/>
              </a:spcBef>
              <a:buFont typeface="+mj-lt"/>
              <a:buAutoNum type="alphaLcParenR"/>
            </a:pPr>
            <a:r>
              <a:rPr lang="en-ID" sz="1800"/>
              <a:t>Graph Type untuk menunjukkan sifat interaksi</a:t>
            </a:r>
          </a:p>
          <a:p>
            <a:pPr marL="754063" indent="-342900" algn="just">
              <a:spcBef>
                <a:spcPts val="0"/>
              </a:spcBef>
              <a:buFont typeface="+mj-lt"/>
              <a:buAutoNum type="alphaLcParenR"/>
            </a:pPr>
            <a:r>
              <a:rPr lang="en-ID" sz="1800"/>
              <a:t>Weight untuk menunjukkan tingkat kepentingan suatu interaksi</a:t>
            </a:r>
          </a:p>
          <a:p>
            <a:pPr marL="407988" indent="-387350" algn="just"/>
            <a:endParaRPr lang="en-US" sz="1200"/>
          </a:p>
          <a:p>
            <a:pPr marL="20638" indent="0">
              <a:buFont typeface="Arial" panose="020B0604020202020204" pitchFamily="34" charset="0"/>
              <a:buNone/>
            </a:pPr>
            <a:endParaRPr lang="en-US" sz="1800"/>
          </a:p>
        </p:txBody>
      </p:sp>
    </p:spTree>
    <p:extLst>
      <p:ext uri="{BB962C8B-B14F-4D97-AF65-F5344CB8AC3E}">
        <p14:creationId xmlns:p14="http://schemas.microsoft.com/office/powerpoint/2010/main" val="12967201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758</TotalTime>
  <Words>1736</Words>
  <Application>Microsoft Macintosh PowerPoint</Application>
  <PresentationFormat>Widescreen</PresentationFormat>
  <Paragraphs>165</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Poppins</vt:lpstr>
      <vt:lpstr>Poppins Medium</vt:lpstr>
      <vt:lpstr>Office Theme</vt:lpstr>
      <vt:lpstr>PowerPoint Presentation</vt:lpstr>
      <vt:lpstr>Latar Belakang</vt:lpstr>
      <vt:lpstr>Pemodelan dan Analsis Data</vt:lpstr>
      <vt:lpstr>Machine Learning</vt:lpstr>
      <vt:lpstr>Pemanfaatan Machine Learning</vt:lpstr>
      <vt:lpstr>Machine Learning: Supervised Learning</vt:lpstr>
      <vt:lpstr>Machine Learning: Unsupervised Learning</vt:lpstr>
      <vt:lpstr>Machine Learning: Reinforcement Learning</vt:lpstr>
      <vt:lpstr>Big Data for Social Science Menggunakan Graph Analyitc</vt:lpstr>
      <vt:lpstr>Network</vt:lpstr>
      <vt:lpstr>Implementasi SNA dalam Social Science</vt:lpstr>
      <vt:lpstr>Peluang Big Data for Social Science</vt:lpstr>
      <vt:lpstr>Computational Social Science (Social Computing)</vt:lpstr>
      <vt:lpstr>Collaborative Research</vt:lpstr>
      <vt:lpstr>Menjawab Tantangan melalui Big Data</vt:lpstr>
      <vt:lpstr>Generalisasi</vt:lpstr>
      <vt:lpstr>Makna dalam Jaringan</vt:lpstr>
      <vt:lpstr>Tantangan Big Data for Social Science</vt:lpstr>
      <vt:lpstr>Apophenia</vt:lpstr>
      <vt:lpstr>Apophenia</vt:lpstr>
      <vt:lpstr>Privasi dan Etika</vt:lpstr>
      <vt:lpstr>Reliabilitas Data</vt:lpstr>
      <vt:lpstr>Kehilangan Informasi Penting</vt:lpstr>
      <vt:lpstr>Contoh Penerapan Big Data for Social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29119004 Muhammad Apriandito Arya Saputra</dc:creator>
  <cp:lastModifiedBy>RAFA</cp:lastModifiedBy>
  <cp:revision>51</cp:revision>
  <dcterms:created xsi:type="dcterms:W3CDTF">2020-03-02T01:45:29Z</dcterms:created>
  <dcterms:modified xsi:type="dcterms:W3CDTF">2020-03-21T06:57:42Z</dcterms:modified>
</cp:coreProperties>
</file>